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7"/>
  </p:notesMasterIdLst>
  <p:sldIdLst>
    <p:sldId id="294" r:id="rId2"/>
    <p:sldId id="283" r:id="rId3"/>
    <p:sldId id="284" r:id="rId4"/>
    <p:sldId id="285" r:id="rId5"/>
    <p:sldId id="286" r:id="rId6"/>
    <p:sldId id="287" r:id="rId7"/>
    <p:sldId id="298" r:id="rId8"/>
    <p:sldId id="266" r:id="rId9"/>
    <p:sldId id="267" r:id="rId10"/>
    <p:sldId id="268" r:id="rId11"/>
    <p:sldId id="311" r:id="rId12"/>
    <p:sldId id="269" r:id="rId13"/>
    <p:sldId id="270" r:id="rId14"/>
    <p:sldId id="272" r:id="rId15"/>
    <p:sldId id="276" r:id="rId16"/>
    <p:sldId id="310" r:id="rId17"/>
    <p:sldId id="307" r:id="rId18"/>
    <p:sldId id="309" r:id="rId19"/>
    <p:sldId id="273" r:id="rId20"/>
    <p:sldId id="274" r:id="rId21"/>
    <p:sldId id="295" r:id="rId22"/>
    <p:sldId id="296" r:id="rId23"/>
    <p:sldId id="297" r:id="rId24"/>
    <p:sldId id="305" r:id="rId25"/>
    <p:sldId id="30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567F5-4F15-4494-AFD5-561516BB6287}" type="datetimeFigureOut">
              <a:rPr lang="nl-BE" smtClean="0"/>
              <a:t>9/12/2023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1677-8997-4222-ADCE-E9B39270D3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55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732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Heeft u een klantnummer dan kunt u direct een Mijn NVWA account aanvragen.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6002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Het register is wettelijk toegelaten om digitaal te gebruiken,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7002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3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Particulieren moeten niet allemaal een account hebben in </a:t>
            </a:r>
            <a:r>
              <a:rPr lang="nl-NL" dirty="0" err="1"/>
              <a:t>Traces</a:t>
            </a:r>
            <a:r>
              <a:rPr lang="nl-NL" dirty="0"/>
              <a:t> NT</a:t>
            </a:r>
          </a:p>
          <a:p>
            <a:r>
              <a:rPr lang="nl-NL" dirty="0"/>
              <a:t>Enkel nodig als men zelf de certificaten wil voorbereiden</a:t>
            </a:r>
          </a:p>
          <a:p>
            <a:r>
              <a:rPr lang="nl-NL" dirty="0"/>
              <a:t>Voor particulieren is het voldoende enkel het aanvraagformulier invullen voor een export</a:t>
            </a:r>
          </a:p>
          <a:p>
            <a:r>
              <a:rPr lang="nl-NL" dirty="0"/>
              <a:t>Ze moeten natuurlijk voldoen aan de eventuele eisen van het land van bestemming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73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Stel de nw eigenaar komt zondag dieren halen, wanneer moet dan certificatie gebeuren?</a:t>
            </a:r>
          </a:p>
          <a:p>
            <a:r>
              <a:rPr lang="nl-NL" dirty="0"/>
              <a:t> </a:t>
            </a:r>
            <a:r>
              <a:rPr lang="nl-NL" dirty="0" err="1"/>
              <a:t>Vl</a:t>
            </a:r>
            <a:r>
              <a:rPr lang="nl-NL" dirty="0"/>
              <a:t> Brabant is in 2 gesplitst, scheidingslijn bevind zich bij de luchthaven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1819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222222"/>
                </a:solidFill>
                <a:effectLst/>
                <a:latin typeface="Helvetica Neue"/>
              </a:rPr>
              <a:t>Ich habe in Deutschland um Auskunft gebeten, aber noch keine Antwort erhalten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120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304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Zoals bij export,</a:t>
            </a:r>
          </a:p>
          <a:p>
            <a:r>
              <a:rPr lang="nl-NL" dirty="0"/>
              <a:t> contact opnemen met LCE om de adressen te valideren in </a:t>
            </a:r>
            <a:r>
              <a:rPr lang="nl-NL" dirty="0" err="1"/>
              <a:t>Trace</a:t>
            </a:r>
            <a:r>
              <a:rPr lang="nl-NL" dirty="0"/>
              <a:t> NT</a:t>
            </a:r>
          </a:p>
          <a:p>
            <a:r>
              <a:rPr lang="nl-NL" dirty="0"/>
              <a:t>Hiervoor hebben zij de adressen nodig, een naam rijksregisternummer, dan kan dit toegevoegd worden aan </a:t>
            </a:r>
            <a:r>
              <a:rPr lang="nl-NL" dirty="0" err="1"/>
              <a:t>Traces</a:t>
            </a:r>
            <a:r>
              <a:rPr lang="nl-NL" dirty="0"/>
              <a:t> 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981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Verplicht van een administratie bij te houden voor Cites A en B vogels,</a:t>
            </a:r>
          </a:p>
          <a:p>
            <a:r>
              <a:rPr lang="nl-NL" dirty="0"/>
              <a:t>Een registratie van 30 kolommen !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31677-8997-4222-ADCE-E9B39270D3C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5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457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3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5132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05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94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34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863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4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221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02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19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056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930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76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708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469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88B48A-4867-4A4F-8453-EE6D721A532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635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ornis.b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onderwerpen/cites/documenten/administrati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rvo.nl/onderwerpen/cites/cites-soo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nez.nederlandsesoorten.nl/content/habitatrichtlijn-soort-van-habitatrichtlijn-bijlage-iv" TargetMode="External"/><Relationship Id="rId5" Type="http://schemas.openxmlformats.org/officeDocument/2006/relationships/hyperlink" Target="https://minez.nederlandsesoorten.nl/content/bern-conventie-soort-van-appendix-ii" TargetMode="External"/><Relationship Id="rId4" Type="http://schemas.openxmlformats.org/officeDocument/2006/relationships/hyperlink" Target="https://minez.nederlandsesoorten.nl/content/bonn-conventie-soort-van-appendix-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vwa.nl/onderwerpen/export-dieren-dierlijke-producten/documenten/export/veterinair/ks-documenten/eisen-eu-landen/k-lv-oveiu-01-certificering-overige-diere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xport.ANT@favv.b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xport.WVL@favv.be" TargetMode="External"/><Relationship Id="rId5" Type="http://schemas.openxmlformats.org/officeDocument/2006/relationships/hyperlink" Target="mailto:Export.VLI@favv.be" TargetMode="External"/><Relationship Id="rId4" Type="http://schemas.openxmlformats.org/officeDocument/2006/relationships/hyperlink" Target="mailto:Export.OVB@favv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E7222516-BA05-78B9-54BB-F88063C8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17" y="5320086"/>
            <a:ext cx="2458897" cy="14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91B2FD-CD03-EDD8-5DED-2D9BC64E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D88B48A-4867-4A4F-8453-EE6D721A5321}" type="slidenum">
              <a:rPr lang="en-US" smtClean="0"/>
              <a:pPr defTabSz="914400"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CC4D02-1204-5BAD-A386-D8195E8447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03688"/>
            <a:ext cx="8218025" cy="2565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Vogels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houden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verhandelen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Belgische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wetgeving</a:t>
            </a:r>
            <a:b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Willy Tieleman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Vogels in mijn tuin: Hoenderachtigen">
            <a:extLst>
              <a:ext uri="{FF2B5EF4-FFF2-40B4-BE49-F238E27FC236}">
                <a16:creationId xmlns:a16="http://schemas.microsoft.com/office/drawing/2014/main" id="{5E46FD6B-B025-D262-98EE-5F7B93FABEC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1106" y="1694655"/>
            <a:ext cx="3021012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zant familie foto tekening' Mok | Spreadshirt">
            <a:extLst>
              <a:ext uri="{FF2B5EF4-FFF2-40B4-BE49-F238E27FC236}">
                <a16:creationId xmlns:a16="http://schemas.microsoft.com/office/drawing/2014/main" id="{A4C7659E-C181-FB6F-A00D-803959177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473" y="1081945"/>
            <a:ext cx="3022288" cy="30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vogel, ongewerveld dier, spinachtigen&#10;&#10;Automatisch gegenereerde beschrijving">
            <a:extLst>
              <a:ext uri="{FF2B5EF4-FFF2-40B4-BE49-F238E27FC236}">
                <a16:creationId xmlns:a16="http://schemas.microsoft.com/office/drawing/2014/main" id="{88FDD70D-CAB2-9F27-5B0E-C3168235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6CF9718-B80D-7CE7-F661-5D828856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999" y="624965"/>
            <a:ext cx="1152526" cy="6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18A5FD7A-3599-6CD4-A104-678DF5ABB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19" y="669955"/>
            <a:ext cx="1075840" cy="6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8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E1F634-B8AD-AAED-02BA-0D9C85F68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E8B48CC-12B5-6487-22FF-2F0187A2A86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679438"/>
              </p:ext>
            </p:extLst>
          </p:nvPr>
        </p:nvGraphicFramePr>
        <p:xfrm>
          <a:off x="758031" y="-2158719"/>
          <a:ext cx="7627938" cy="1076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84378" imgH="5340204" progId="Acrobat.Document.DC">
                  <p:embed/>
                </p:oleObj>
              </mc:Choice>
              <mc:Fallback>
                <p:oleObj name="Acrobat Document" r:id="rId2" imgW="3784378" imgH="53402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8031" y="-2158719"/>
                        <a:ext cx="7627938" cy="1076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F0AC6C72-52AB-228B-F2DB-F56217D81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2BBC7B-F7D7-7F41-BB90-D1ED87C88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8068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8E0DC-A268-BCC6-9055-05CA53A1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 aanvraagformulier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27227E-15BC-9274-01F5-ADF7FE44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19059" cy="3880773"/>
          </a:xfrm>
        </p:spPr>
        <p:txBody>
          <a:bodyPr>
            <a:normAutofit lnSpcReduction="10000"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Belangrijk is steeds vermelden bij vervoerder: nummerplaat en duur transport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(indien niet vermeld = geen certificering!!!)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Alleen wetenschappelijke namen van de vogels vermelden en met ringnummers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</a:p>
          <a:p>
            <a:pPr marL="0" indent="0">
              <a:buNone/>
            </a:pP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4C2D29-A4C3-B0CC-4B5D-BB63FB4F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A9DA2-C461-0F08-BE5F-ED06264A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305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6F76A-1472-2E54-AF45-2EDA2671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2402E56-9DB0-C139-896D-AAEA38ADBA3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2575685"/>
              </p:ext>
            </p:extLst>
          </p:nvPr>
        </p:nvGraphicFramePr>
        <p:xfrm>
          <a:off x="1398588" y="-617538"/>
          <a:ext cx="5875337" cy="829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84378" imgH="5340204" progId="Acrobat.Document.DC">
                  <p:embed/>
                </p:oleObj>
              </mc:Choice>
              <mc:Fallback>
                <p:oleObj name="Acrobat Document" r:id="rId2" imgW="3784378" imgH="534020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8588" y="-617538"/>
                        <a:ext cx="5875337" cy="829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15D55657-AF92-FCF1-E100-CAC42FC8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470EEC-1617-B02C-9EA1-EE9BD3D9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07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5DD99-FDA0-B4E4-D715-E2A5BA60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 van bestemming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5ECDE9-4D0F-4F33-D35B-F046C3732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64979" cy="4351338"/>
          </a:xfrm>
        </p:spPr>
        <p:txBody>
          <a:bodyPr/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Wanneer het een handelaar is of iemand reeds geregistreerd is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Plaats van bestemming moet geldig zijn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Contact opnemen met de koper om dit te verifiëren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FABE9F-2408-38C6-00E3-8FD834561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63BCE6-2063-A935-25C3-D396C5F1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6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7570C-56B6-EF12-35AC-5D07FF40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7707087" cy="116904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er geen registratie is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van de koper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5DE703-D548-364D-3A05-2AC81CEBE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nl-B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certificeerder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kiest op 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plaats van bestemming de optie ‘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non-business </a:t>
            </a:r>
            <a:r>
              <a:rPr lang="nl-BE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endParaRPr lang="nl-BE" i="1" dirty="0"/>
          </a:p>
        </p:txBody>
      </p:sp>
      <p:pic>
        <p:nvPicPr>
          <p:cNvPr id="5" name="Afbeelding 1">
            <a:extLst>
              <a:ext uri="{FF2B5EF4-FFF2-40B4-BE49-F238E27FC236}">
                <a16:creationId xmlns:a16="http://schemas.microsoft.com/office/drawing/2014/main" id="{2531265A-C1F2-2D88-8776-09E31F2A3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78" y="1400627"/>
            <a:ext cx="8869843" cy="299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1FBA553-DCDF-DD09-B3F2-118730BE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F3535B-A492-AFDD-D054-9BD34B33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1862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F5B58-D516-04E1-6A0A-96B01489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0629"/>
            <a:ext cx="8055430" cy="1154161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er geen registratie is 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de koper</a:t>
            </a:r>
            <a:br>
              <a:rPr lang="nl-NL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FB59A-C342-8FCE-1AAA-79388678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630887" cy="3880773"/>
          </a:xfrm>
        </p:spPr>
        <p:txBody>
          <a:bodyPr>
            <a:normAutofit/>
          </a:bodyPr>
          <a:lstStyle/>
          <a:p>
            <a:endParaRPr lang="nl-BE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BE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gegevens van de koper kunnen dan ingevuld worden, zonder dat de registratie/validatie in TRACES moet gebeuren</a:t>
            </a:r>
          </a:p>
          <a:p>
            <a:endParaRPr lang="nl-BE" sz="2800" b="1" dirty="0">
              <a:latin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E096C0-3353-D804-06BF-9CD25FB61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670975-095B-15BE-28F0-3A18695F3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9795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6F4CA-AE46-DE4B-43E9-0EE0EA1AE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Transport | FOD Buitenlandse Zaken - Buitenlandse Handel en  Ontwikkelingssamenwerking">
            <a:extLst>
              <a:ext uri="{FF2B5EF4-FFF2-40B4-BE49-F238E27FC236}">
                <a16:creationId xmlns:a16="http://schemas.microsoft.com/office/drawing/2014/main" id="{833107B1-16D8-115E-6094-EA29F0068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45" y="2228875"/>
            <a:ext cx="5069125" cy="337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EA9D639-33D7-97D5-B97E-B44F2D900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EE2F3E-18E5-44DD-E899-63CF1D32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0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B8BB-E3F9-D238-4E2D-27EC0D2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5" y="401255"/>
            <a:ext cx="7469531" cy="825661"/>
          </a:xfrm>
        </p:spPr>
        <p:txBody>
          <a:bodyPr>
            <a:noAutofit/>
          </a:bodyPr>
          <a:lstStyle/>
          <a:p>
            <a:pPr algn="ctr"/>
            <a: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is commercieel transport?</a:t>
            </a:r>
            <a:b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A8336-6E4E-F859-2867-4F0A9C81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8" y="1226916"/>
            <a:ext cx="8773611" cy="549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Transport van dieren is </a:t>
            </a:r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 definitie  commercieel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l-NL" sz="28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i="0" u="sng" dirty="0">
                <a:solidFill>
                  <a:srgbClr val="B9602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BEHALVE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als het: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geen handelskarakter heeft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handelskarakter heeft, maar gebeurt met een eigen vervoermiddel over een afstand van minder dan 50 km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de bedrijfsvoering, zoals het transport tussen 2 stallen van hetzelfde bedrijf of het transport van de stal naar de weide</a:t>
            </a: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82166D-0132-9FA2-8641-0B4C441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0AD2D9-6A2F-2AA1-6342-5D226759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82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3B8BB-E3F9-D238-4E2D-27EC0D2C9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15" y="401255"/>
            <a:ext cx="7469531" cy="825661"/>
          </a:xfrm>
        </p:spPr>
        <p:txBody>
          <a:bodyPr>
            <a:noAutofit/>
          </a:bodyPr>
          <a:lstStyle/>
          <a:p>
            <a:pPr algn="ctr"/>
            <a: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 is commercieel transport?</a:t>
            </a:r>
            <a:br>
              <a:rPr lang="nl-BE" sz="4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A8336-6E4E-F859-2867-4F0A9C81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8" y="1226916"/>
            <a:ext cx="8773611" cy="54979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van dieren is </a:t>
            </a:r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definitie  commercieel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nl-NL" sz="28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800" b="1" u="sng" dirty="0">
                <a:solidFill>
                  <a:srgbClr val="B96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BEHALVE </a:t>
            </a: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het:</a:t>
            </a:r>
          </a:p>
          <a:p>
            <a:pPr marL="0" indent="0" algn="ctr">
              <a:buNone/>
            </a:pPr>
            <a:r>
              <a:rPr lang="nl-NL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nl-NL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1 enkel fokdier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naar of van een dierenkliniek</a:t>
            </a:r>
          </a:p>
          <a:p>
            <a:r>
              <a:rPr lang="nl-NL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van of naar een prijskamp waar er geen dieren worden verkocht</a:t>
            </a:r>
          </a:p>
          <a:p>
            <a:r>
              <a:rPr lang="nl-NL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gebeurt voor het houden van een beperkt aantal dieren als hobby.</a:t>
            </a:r>
          </a:p>
          <a:p>
            <a:endParaRPr lang="nl-NL" sz="2800" b="0" i="0" u="sng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019415-A699-E459-CD6C-2AE24270B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0E9388-3060-A232-BE45-4AFCC43B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7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8D16022-CA99-3741-BD7B-FABB499839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215342"/>
            <a:ext cx="7503625" cy="56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447B7C-8337-E4E1-7494-D93E77FC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62046"/>
            <a:ext cx="8048264" cy="1597306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accent5"/>
                </a:solidFill>
              </a:rPr>
              <a:t>Is het </a:t>
            </a:r>
            <a:r>
              <a:rPr lang="nl-NL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</a:t>
            </a:r>
            <a:r>
              <a:rPr lang="nl-NL" sz="4000" b="1" dirty="0">
                <a:solidFill>
                  <a:schemeClr val="accent5"/>
                </a:solidFill>
              </a:rPr>
              <a:t> commercieel?</a:t>
            </a:r>
            <a:br>
              <a:rPr lang="nl-NL" sz="4000" b="1" dirty="0">
                <a:solidFill>
                  <a:schemeClr val="accent5"/>
                </a:solidFill>
              </a:rPr>
            </a:br>
            <a:r>
              <a:rPr lang="nl-NL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NEEN !</a:t>
            </a:r>
            <a:endParaRPr lang="nl-BE" sz="4000" b="1" dirty="0">
              <a:solidFill>
                <a:schemeClr val="accent5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6102A2-E062-8295-4558-DDF48E88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C43AF8-A9EF-4290-752B-0A8FDA08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39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0C54-9D66-E064-CBBD-D2B2937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5D812-E1D8-DBA7-AC85-2096F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041267" cy="3880773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Van wie komen uw vogels?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Naar wie gaan uw vogels?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Noteer het in een register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Vergeet ook niet het register van Cites</a:t>
            </a:r>
          </a:p>
          <a:p>
            <a:pPr marL="0" indent="0">
              <a:buNone/>
            </a:pP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    (binnenkomst en vertrek)bij te houden</a:t>
            </a:r>
          </a:p>
          <a:p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Cites registers mag digitaal en kan u downloaden van </a:t>
            </a:r>
            <a:r>
              <a:rPr lang="nl-NL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www.aviornis.be</a:t>
            </a:r>
            <a:r>
              <a:rPr lang="nl-NL" sz="28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087EEA3-A6C5-A2F9-B5B4-B00E75993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61F441-39AD-9066-214B-8FCF66DD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32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E8494-16C7-B4CD-5CAD-BDAB47B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 van dieren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3DEF00-37DE-934A-7726-F5AD87DB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2138818"/>
            <a:ext cx="8299048" cy="4539774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verkoper doet het nodige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Of indien u wil importeren  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Uzelf neemt contact met uw LCE met:</a:t>
            </a: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Naam </a:t>
            </a:r>
          </a:p>
          <a:p>
            <a:pPr lvl="1"/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Adres </a:t>
            </a:r>
          </a:p>
          <a:p>
            <a:pPr lvl="1"/>
            <a:r>
              <a:rPr lang="nl-NL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BTWnummer</a:t>
            </a:r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VENnummer</a:t>
            </a:r>
            <a:r>
              <a:rPr lang="nl-NL" sz="2600" b="1" dirty="0">
                <a:latin typeface="Calibri" panose="020F0502020204030204" pitchFamily="34" charset="0"/>
                <a:cs typeface="Calibri" panose="020F0502020204030204" pitchFamily="34" charset="0"/>
              </a:rPr>
              <a:t> of rijksregisternummer</a:t>
            </a:r>
          </a:p>
          <a:p>
            <a:pPr marL="0" indent="0">
              <a:buNone/>
            </a:pPr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V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estigings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E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enheids</a:t>
            </a:r>
            <a:r>
              <a:rPr lang="nl-BE" sz="2800" b="0" i="0" dirty="0" err="1">
                <a:solidFill>
                  <a:srgbClr val="FF0000"/>
                </a:solidFill>
                <a:effectLst/>
                <a:latin typeface="Google Sans"/>
              </a:rPr>
              <a:t>N</a:t>
            </a:r>
            <a:r>
              <a:rPr lang="nl-BE" sz="2800" b="0" i="0" dirty="0" err="1">
                <a:solidFill>
                  <a:srgbClr val="202124"/>
                </a:solidFill>
                <a:effectLst/>
                <a:latin typeface="Google Sans"/>
              </a:rPr>
              <a:t>ummer</a:t>
            </a:r>
            <a:r>
              <a:rPr lang="nl-BE" sz="28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nl-BE" sz="2800" dirty="0">
                <a:latin typeface="Calibri" panose="020F0502020204030204" pitchFamily="34" charset="0"/>
                <a:cs typeface="Calibri" panose="020F0502020204030204" pitchFamily="34" charset="0"/>
              </a:rPr>
              <a:t>is voor de landbouw)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64CE06-0EB4-7561-93BC-A57D6AF9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1913B5-C751-283A-F410-9455242D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313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3297-BB31-1DA1-24F2-782B570C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FF1432-419F-647C-FE1B-25A52F178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753897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NL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Vogels houden, verhandelen,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Nederland</a:t>
            </a:r>
          </a:p>
          <a:p>
            <a:pPr marL="0" indent="0" algn="ctr">
              <a:buNone/>
            </a:pPr>
            <a:r>
              <a:rPr lang="nl-BE" sz="2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Administratie levende (gefokte) dieren en….</a:t>
            </a:r>
            <a:endParaRPr lang="nl-N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952F1A-05E7-C109-DC22-8C7AFBAC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50D29-2CE3-72EE-D941-F542A3FE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0674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12E5-D96B-2243-CCBF-6417D43A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Gezondheidscertificaat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0EE88-BD63-AFA7-6DFF-45C3DAE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70" y="1639730"/>
            <a:ext cx="6347714" cy="4865243"/>
          </a:xfrm>
        </p:spPr>
        <p:txBody>
          <a:bodyPr>
            <a:normAutofit/>
          </a:bodyPr>
          <a:lstStyle/>
          <a:p>
            <a:pPr algn="l"/>
            <a:r>
              <a:rPr lang="nl-NL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Administratieplicht </a:t>
            </a:r>
          </a:p>
          <a:p>
            <a:pPr algn="l"/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 moet voor CITES-soorten van </a:t>
            </a: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Bijlage A en B</a:t>
            </a:r>
            <a:r>
              <a:rPr lang="nl-NL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administratie bijhouden. Wilt u weten voor welke soorten u dat moet doen? Bekijk </a:t>
            </a: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Administratie beschermde dieren en planten</a:t>
            </a:r>
            <a:r>
              <a:rPr lang="nl-NL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Verdrag van Bonn, Bijlage I</a:t>
            </a: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Verdrag van Bern, Bijlage II</a:t>
            </a: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400" b="1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Habitatrichtlijn, Bijlage IV</a:t>
            </a:r>
            <a:endParaRPr lang="nl-NL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 geen voorbeeld tonen wegens te uitgebreid</a:t>
            </a:r>
            <a:endParaRPr lang="nl-NL" sz="24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nl-NL" sz="2400" b="0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8E3E6C-476E-2BC9-7F64-9037ED1A1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0F0F67-CF27-6FC6-4FE3-973632293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2185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23C2D-79BC-E259-49C9-843587F6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81023"/>
            <a:ext cx="6347713" cy="1377387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Aanvraag klantnummer 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keuring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6B9A81-A02F-193F-D9F2-1647FE22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65814"/>
            <a:ext cx="8256609" cy="4675550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Klantnummer nodig van NVWA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 direct aanvragen</a:t>
            </a:r>
          </a:p>
          <a:p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 klantnummer veterinaire keuring via website NVWA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Vraag eerst NVWA klantnummer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Vraag Mijn NVWA account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Controle van uw gegevens duurt minstens 1 dag</a:t>
            </a:r>
          </a:p>
          <a:p>
            <a:r>
              <a:rPr lang="nl-NL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Ontvang een mail en maak een wachtwoord aan</a:t>
            </a:r>
          </a:p>
          <a:p>
            <a:r>
              <a:rPr lang="nl-NL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Uw account is actief voor het aanvragen van een keuring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4B6E93-7438-7F3A-82B1-6F71E590D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060BA9-5388-087E-F82B-5686ADD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58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112E5-D96B-2243-CCBF-6417D43A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</a:rPr>
              <a:t>Wanneer aanvragen?</a:t>
            </a: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C0EE88-BD63-AFA7-6DFF-45C3DAE6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2160590"/>
            <a:ext cx="7755038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Binnen 48 u voor vertrek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Voldoen aan een aantal eisen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Werkvoorschrift NVWA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BE" sz="2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Certificering overige landdieren, K-LV-OVEIU-01   (incl. bijlagen)</a:t>
            </a:r>
            <a:r>
              <a:rPr lang="nl-BE" sz="28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de keuring staat het digitale GZC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BE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5A0926-DF24-2C69-0D0E-CE3D8A67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26347D-998C-682B-1EF7-0D9C85F6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2612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89AA092-D32F-7036-7BD2-DB6C1033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6" y="4553711"/>
            <a:ext cx="7203184" cy="21017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Bedankt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uw</a:t>
            </a:r>
            <a:r>
              <a:rPr lang="en-US" sz="44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kern="1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aandacht</a:t>
            </a: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voorzitter@aviornis,be</a:t>
            </a:r>
            <a:b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Willy Tieleman</a:t>
            </a:r>
            <a:b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b="1" kern="1200" dirty="0" err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Wetgeving</a:t>
            </a:r>
            <a:r>
              <a:rPr lang="en-US" sz="2700" b="1" kern="1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endParaRPr lang="en-US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 descr="Afbeelding met vogel, buitenshuis, fazantachtige, weg&#10;&#10;Automatisch gegenereerde beschrijving">
            <a:extLst>
              <a:ext uri="{FF2B5EF4-FFF2-40B4-BE49-F238E27FC236}">
                <a16:creationId xmlns:a16="http://schemas.microsoft.com/office/drawing/2014/main" id="{826FD3B9-05E4-5134-5167-A43B1FBE7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6" y="1219200"/>
            <a:ext cx="7220292" cy="27624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30991F-B498-2FE4-1B3D-797FA60A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74A3EA-6754-ABA1-FB11-995B8F4E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99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52C2E0-3A59-2051-D6D8-1732F035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758897" cy="132080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Cites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Register van binnenkomst</a:t>
            </a:r>
            <a:endParaRPr lang="nl-BE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F748AA9-AFE0-EA71-3630-85A8933EF45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10237"/>
              </p:ext>
            </p:extLst>
          </p:nvPr>
        </p:nvGraphicFramePr>
        <p:xfrm>
          <a:off x="394142" y="1103796"/>
          <a:ext cx="8934450" cy="619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147353" imgH="7035706" progId="Excel.Sheet.12">
                  <p:embed/>
                </p:oleObj>
              </mc:Choice>
              <mc:Fallback>
                <p:oleObj name="Worksheet" r:id="rId3" imgW="10147353" imgH="703570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142" y="1103796"/>
                        <a:ext cx="8934450" cy="619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2CD7D6-9D6A-0EB8-645A-BAEBCCA3F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87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37C5C-7071-ECD6-9F6D-2D838401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321" y="93440"/>
            <a:ext cx="6347713" cy="183696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Cites Register van vertrek</a:t>
            </a:r>
            <a:endParaRPr lang="nl-BE" dirty="0">
              <a:solidFill>
                <a:srgbClr val="FF0000"/>
              </a:solidFill>
            </a:endParaRP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CA7DEB3-223D-3655-ACB9-67B5FAD6F9A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713473"/>
              </p:ext>
            </p:extLst>
          </p:nvPr>
        </p:nvGraphicFramePr>
        <p:xfrm>
          <a:off x="0" y="787920"/>
          <a:ext cx="9100627" cy="597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47354" imgH="6400877" progId="Excel.Sheet.12">
                  <p:embed/>
                </p:oleObj>
              </mc:Choice>
              <mc:Fallback>
                <p:oleObj name="Worksheet" r:id="rId2" imgW="9747354" imgH="640087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87920"/>
                        <a:ext cx="9100627" cy="5976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C8A562-A4A0-5844-F477-39AF5A29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164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9977A-D11E-29E4-F227-EAFF6172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vogels;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9D5553-E8C2-932A-4C4D-98A0A58DB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Zorg voor een inventaris van uw vogels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Altijd een bewijs van legaliteit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Regelmatig wijzigingen bij Cites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Volg dit op onze ringmatenlijst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50742D-D5D6-AFE7-82FA-2032B64D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63E79C-FBDC-C2FB-AE3A-9226713F0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735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F0C54-9D66-E064-CBBD-D2B293765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houden van vogels;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toekomstgericht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A5D812-E1D8-DBA7-AC85-2096F4CCE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" y="2160590"/>
            <a:ext cx="8704161" cy="3880773"/>
          </a:xfrm>
        </p:spPr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cs typeface="Calibri" panose="020F0502020204030204" pitchFamily="34" charset="0"/>
              </a:rPr>
              <a:t>Bij verhandeling       overdrachtsverklaring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Doe dit voor alle vogels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Ook bij Cites A vogels met Eu-certificaat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 het bewijs van in beschermd milieu gehouden en gekweekt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ijl: punthaak 3">
            <a:extLst>
              <a:ext uri="{FF2B5EF4-FFF2-40B4-BE49-F238E27FC236}">
                <a16:creationId xmlns:a16="http://schemas.microsoft.com/office/drawing/2014/main" id="{7F3FC989-F618-9636-F5F8-59F82BE82664}"/>
              </a:ext>
            </a:extLst>
          </p:cNvPr>
          <p:cNvSpPr/>
          <p:nvPr/>
        </p:nvSpPr>
        <p:spPr>
          <a:xfrm>
            <a:off x="4060890" y="2402681"/>
            <a:ext cx="324805" cy="19955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915933-CD70-5785-4335-BF5AA75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B4F0CE-E4E6-E8F6-65D9-8F54F82F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70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CA69A-3054-C118-5A03-910FAEEA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Verhandelen van vogels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gezondheidscertificaat</a:t>
            </a:r>
            <a:b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FB553D-3A94-61A3-D44D-4F30D457E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76933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Binnenland geen gezondheidscertificaat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Buitenland verplicht 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29AEE7-A7FD-E9F1-E308-4C399846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DFCBCE-AF70-CC82-9D3B-C66EB777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8775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19F70-CC5A-9721-99F7-FE2C2F37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pPr algn="ctr"/>
            <a:r>
              <a:rPr lang="nl-NL" sz="4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Gezondheidscertificaat</a:t>
            </a:r>
            <a:r>
              <a:rPr lang="nl-NL" dirty="0"/>
              <a:t>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B2D8BF-83AA-2BEC-2D2B-B7C7E2F79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319059" cy="3880773"/>
          </a:xfrm>
        </p:spPr>
        <p:txBody>
          <a:bodyPr>
            <a:norm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Particulieren, verkoper: account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Particulieren, kopers: niet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Aanvraagformulier voor export</a:t>
            </a:r>
          </a:p>
          <a:p>
            <a:pPr marL="0" indent="0">
              <a:buNone/>
            </a:pPr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Certificeerder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  zet particulier verkoper in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TracesNT</a:t>
            </a:r>
            <a:endParaRPr lang="nl-B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2101A1-B67C-E190-BDA5-F26BB250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FE570A-30A6-4BB7-F576-F67B54EB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4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EE02F-E7C5-4A5C-F75B-3E09561D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Wanneer aanvragen?</a:t>
            </a:r>
            <a:endParaRPr lang="nl-BE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8BB648-CFA4-D347-C52E-A305A2ECA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2968"/>
            <a:ext cx="7886700" cy="5065032"/>
          </a:xfrm>
        </p:spPr>
        <p:txBody>
          <a:bodyPr>
            <a:noAutofit/>
          </a:bodyPr>
          <a:lstStyle/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 dag voor het transport van dieren</a:t>
            </a: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Aanvraag indienen 48u op voorhand 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nl-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vòòr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 12u bij uw LCE mailen</a:t>
            </a:r>
          </a:p>
          <a:p>
            <a:endParaRPr lang="nl-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Sturen naar uw LCE (FAVV)</a:t>
            </a:r>
          </a:p>
          <a:p>
            <a:pPr lvl="1"/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Antwerpen :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     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Export.ANT@favv.be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Oost </a:t>
            </a:r>
            <a:r>
              <a:rPr lang="nl-BE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Vl</a:t>
            </a:r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- Brabant: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Export.OVB@favv.be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Limburg- Brabant:   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Export.VLI@favv.be</a:t>
            </a:r>
            <a:endParaRPr lang="nl-BE" sz="2800" b="1" i="0" dirty="0">
              <a:solidFill>
                <a:schemeClr val="accent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BE" sz="2800" b="1" dirty="0">
                <a:latin typeface="Calibri" panose="020F0502020204030204" pitchFamily="34" charset="0"/>
                <a:cs typeface="Calibri" panose="020F0502020204030204" pitchFamily="34" charset="0"/>
              </a:rPr>
              <a:t>West Vlaanderen:   </a:t>
            </a:r>
            <a:r>
              <a:rPr lang="nl-BE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nl-BE" sz="28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Export.WVL@favv.be</a:t>
            </a:r>
            <a:endParaRPr lang="nl-BE" sz="28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0F83AA-FF78-3143-3120-6016D74D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37319"/>
            <a:ext cx="11525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C7FFB-6264-3327-3BFC-EDB12A45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8B48A-4867-4A4F-8453-EE6D721A532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41840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</TotalTime>
  <Words>908</Words>
  <Application>Microsoft Office PowerPoint</Application>
  <PresentationFormat>Diavoorstelling (4:3)</PresentationFormat>
  <Paragraphs>168</Paragraphs>
  <Slides>25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35" baseType="lpstr">
      <vt:lpstr>Arial</vt:lpstr>
      <vt:lpstr>Calibri</vt:lpstr>
      <vt:lpstr>Google Sans</vt:lpstr>
      <vt:lpstr>Helvetica Neue</vt:lpstr>
      <vt:lpstr>RO Sans</vt:lpstr>
      <vt:lpstr>Trebuchet MS</vt:lpstr>
      <vt:lpstr>Wingdings 3</vt:lpstr>
      <vt:lpstr>Facet</vt:lpstr>
      <vt:lpstr>Worksheet</vt:lpstr>
      <vt:lpstr>Acrobat Document</vt:lpstr>
      <vt:lpstr>          Vogels houden, verhandelen,           Belgische wetgeving   Willy Tieleman</vt:lpstr>
      <vt:lpstr>Het houden van vogels toekomstgericht</vt:lpstr>
      <vt:lpstr>Cites Register van binnenkomst</vt:lpstr>
      <vt:lpstr>Cites Register van vertrek</vt:lpstr>
      <vt:lpstr>Het houden van vogels; toekomstgericht</vt:lpstr>
      <vt:lpstr>Het houden van vogels; toekomstgericht</vt:lpstr>
      <vt:lpstr>Verhandelen van vogels met gezondheidscertificaat </vt:lpstr>
      <vt:lpstr>Gezondheidscertificaat </vt:lpstr>
      <vt:lpstr>Wanneer aanvragen?</vt:lpstr>
      <vt:lpstr>PowerPoint-presentatie</vt:lpstr>
      <vt:lpstr>Op aanvraagformulier</vt:lpstr>
      <vt:lpstr>PowerPoint-presentatie</vt:lpstr>
      <vt:lpstr>Land van bestemming </vt:lpstr>
      <vt:lpstr>Wanneer er geen registratie is  van de koper </vt:lpstr>
      <vt:lpstr>Wanneer er geen registratie is  van de koper </vt:lpstr>
      <vt:lpstr>Transport </vt:lpstr>
      <vt:lpstr>Wat is commercieel transport? </vt:lpstr>
      <vt:lpstr>Wat is commercieel transport? </vt:lpstr>
      <vt:lpstr>Is het transport commercieel? NEEN !</vt:lpstr>
      <vt:lpstr>Import van dieren</vt:lpstr>
      <vt:lpstr>PowerPoint-presentatie</vt:lpstr>
      <vt:lpstr>Gezondheidscertificaat </vt:lpstr>
      <vt:lpstr>Aanvraag klantnummer   keuring</vt:lpstr>
      <vt:lpstr>Wanneer aanvragen? </vt:lpstr>
      <vt:lpstr> Bedankt voor uw aandacht   voorzitter@aviornis,be Willy Tieleman Wetgeving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Willy Tieleman</dc:creator>
  <cp:lastModifiedBy>Willy Tieleman</cp:lastModifiedBy>
  <cp:revision>169</cp:revision>
  <dcterms:created xsi:type="dcterms:W3CDTF">2023-08-12T16:40:12Z</dcterms:created>
  <dcterms:modified xsi:type="dcterms:W3CDTF">2023-12-09T18:13:13Z</dcterms:modified>
  <cp:contentStatus/>
</cp:coreProperties>
</file>