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443" r:id="rId3"/>
    <p:sldId id="437" r:id="rId4"/>
    <p:sldId id="479" r:id="rId5"/>
    <p:sldId id="480" r:id="rId6"/>
    <p:sldId id="481" r:id="rId7"/>
    <p:sldId id="482" r:id="rId8"/>
    <p:sldId id="483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4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9044864A-F10B-42D8-A9F3-4808FA14DC06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13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D551-B3AE-453A-BE36-A1A0AA2EF6A4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9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AB5E-C0A6-4EC6-A0E6-6D897848C291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499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el, 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59200" y="609600"/>
            <a:ext cx="8128000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sz="half" idx="1"/>
          </p:nvPr>
        </p:nvSpPr>
        <p:spPr>
          <a:xfrm>
            <a:off x="3759200" y="1981200"/>
            <a:ext cx="3962400" cy="4114800"/>
          </a:xfr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24800" y="1981200"/>
            <a:ext cx="39624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F4C9BC-0BEB-8FF6-E082-E8CCF669B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altLang="nl-BE"/>
              <a:t>23/02/ 2013</a:t>
            </a:r>
            <a:endParaRPr lang="nl-NL" altLang="nl-B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95CB9B-735D-57B7-24F8-2A9138E5B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9893082-6E80-016E-4611-DBC2960A1E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544D-18AC-496C-A466-DB5A2622E531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442806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23D4A-596D-32E1-AEC8-846579A30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09B19-9994-1F48-FE81-8AF3E608A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392FC-B35D-C773-0EE3-E0905A685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BE876-5152-B94E-9EB7-23474514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C4E7C-D7CF-F5EC-B4D2-2E13764A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53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AA3B-51ED-E762-CA6A-C0568E8AA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7ADC8-A3BD-2772-9A27-3029872E9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A3D9F-A9D8-B2D2-306F-F6998E4E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4DB91-532D-41ED-F129-55F124A2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A55BC-6E98-36DB-7219-D5BD5F8B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76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DF72-98C6-C38E-CD2F-989A585C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FDD5B-65F0-F9B7-7A98-0A097E174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A92DB-B22F-A322-0464-F73B690B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3CC2A-C39B-071F-FA5E-F9D9D4FB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7CF48-3D53-2883-6841-4327330A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7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BBBD9-E08E-12A4-88CA-A0BCFD55E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53FE8-A340-C89F-D771-EC5EA4CC5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43DCE-A5DD-1CA3-9964-DA9F70A91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760B7-8605-019A-D09D-68F033C79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C4802-34F0-C454-6F2F-DA0D6C7EE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08AAE-1AE4-12EA-65A3-EED4A716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31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20FE-FFE7-12C8-785A-18BFA6E6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8CA46-B54A-A975-2ACE-CC201E507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F7774-F44E-FC7D-E845-A857F9FF8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EA821F-5D5A-FB6E-BE70-CCD8AEECE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00F55-8776-E3C4-3FCC-58AA4D2C0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57CE8-FFFA-8BB4-6EEA-912E32D6B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D50BE3-9E94-F050-42EC-2527AFD2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78C1A4-7FD0-EFD5-E2B6-51C2624AD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62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DC79-65CA-76C6-571C-D2ED67C3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23F59-907B-D613-542E-F4F41818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9CC6C-3DA9-5C3F-BCE8-0E6E88FE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5283B-0490-8F31-3D49-B22080EF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47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B4F231-76A6-6ED8-100C-E3A2F903C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FF192-8862-9927-3C07-F41A0792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E419C-4F15-1B06-931C-30406D97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8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E6B0-6B72-4991-BE89-20AEB81FB7ED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67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EC069-FD20-A210-BA3F-B88F4098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30D55-DBAB-25C2-1045-263B6AB77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50EDA-6600-2A91-D444-B5EC4AE1E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E9E4E-3652-E392-C9FF-35350EDB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07252-BCCD-8AF0-D05A-A2ADA5E1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0A5C8-3B77-4E28-7BF4-C2156372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9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C3E0-8E31-08D2-1E32-9164E6F2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FA0F71-4BD7-AE97-4016-7A3287843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AC4EE-E06D-19B1-B8ED-D8C06209F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EA26E-67E9-40BC-0F71-57668ED4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CE2D5-67BD-8D92-1D26-2D3B91ED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67E1E-1B48-205B-36ED-E239CB93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49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1A89-05AB-54E5-E50F-1122887CC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B1FA4-5F4C-5B80-68E6-54686FDB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FC6E8-73AE-DE76-6943-FF48E646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D22BC-0DFC-AFC6-D1CC-0DF0013B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68F3E-829D-3711-7EDD-7BF3B798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6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82BB05-8BF8-4E68-5642-07ADC31552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61F51-BA34-E68C-ADDB-4553222DE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3A8C8-605A-7F62-11F7-4AC652D3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FC074-6036-D51E-C3E7-0E01EE14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1D0D8-E348-5570-20E5-1ABFA05B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334D-5297-4F2F-9B68-4D5B66EE100F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08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2F7-C5CE-4EF2-802A-C1F943415917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70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235-B6A4-4E4B-BFB1-069ECC23150F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57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77C6-4BDB-4E93-9565-87460F619679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60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39B1-325C-4D6E-B105-292906AF6245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9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6B16-B1A5-4020-805B-B90323008CB4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90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A4B4-031F-4092-A105-2932EBD998E7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48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92E19A-A7B6-4875-BABE-9BDDA85C91FA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7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4370B-513B-BA47-2CA2-E0AEE41D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2817C-ECF7-B479-06C2-89DC494F7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09F9A-24E0-72A2-4119-266FD2B48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69E01-A26B-C29D-0289-349DBE044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021BE-DFE3-462B-FCF6-A67D7E73D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8CBB9C-3131-8446-71CF-5792B249FE6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73725" y="6530340"/>
            <a:ext cx="87630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C1 - Internal use</a:t>
            </a:r>
          </a:p>
        </p:txBody>
      </p:sp>
    </p:spTree>
    <p:extLst>
      <p:ext uri="{BB962C8B-B14F-4D97-AF65-F5344CB8AC3E}">
        <p14:creationId xmlns:p14="http://schemas.microsoft.com/office/powerpoint/2010/main" val="201970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106EC-9491-0432-DC8F-59769875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378" y="770889"/>
            <a:ext cx="9457899" cy="1909619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800" dirty="0"/>
              <a:t>Focusgroep 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C.A.B.E.S.</a:t>
            </a:r>
            <a:b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</a:br>
            <a:r>
              <a:rPr kumimoji="0" lang="nl-NL" sz="4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Afdeling eenden</a:t>
            </a:r>
            <a:br>
              <a:rPr kumimoji="0" lang="nl-BE" sz="4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</a:br>
            <a:endParaRPr lang="nl-BE" sz="4800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2723BC-9241-DC4E-A06D-DF2C6D88F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7170" y="4570776"/>
            <a:ext cx="3359802" cy="101631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nl-NL" sz="4800" b="1" dirty="0"/>
          </a:p>
          <a:p>
            <a:pPr marL="0" indent="0" algn="ctr">
              <a:buNone/>
            </a:pPr>
            <a:r>
              <a:rPr lang="nl-NL" sz="4800" b="1" dirty="0"/>
              <a:t>           </a:t>
            </a:r>
          </a:p>
          <a:p>
            <a:pPr marL="0" indent="0" algn="ctr">
              <a:buNone/>
            </a:pPr>
            <a:endParaRPr lang="nl-NL" sz="4800" b="1" dirty="0"/>
          </a:p>
          <a:p>
            <a:pPr marL="0" indent="0">
              <a:buNone/>
            </a:pPr>
            <a:endParaRPr lang="nl-BE" sz="4800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08B6B0-B1C5-F9D2-AFB0-C1D0DD87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Afbeelding 4" descr="Afbeelding met vogel, ongewerveld dier, spinachtigen&#10;&#10;Automatisch gegenereerde beschrijving">
            <a:extLst>
              <a:ext uri="{FF2B5EF4-FFF2-40B4-BE49-F238E27FC236}">
                <a16:creationId xmlns:a16="http://schemas.microsoft.com/office/drawing/2014/main" id="{8EF5935E-18C4-4F77-9676-5C7D954C5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08" y="37250"/>
            <a:ext cx="1381125" cy="1133475"/>
          </a:xfrm>
          <a:prstGeom prst="rect">
            <a:avLst/>
          </a:prstGeom>
        </p:spPr>
      </p:pic>
      <p:pic>
        <p:nvPicPr>
          <p:cNvPr id="11" name="Afbeelding 10" descr="Afbeelding met vogel, watervogel, eend, Watervogel&#10;&#10;Door AI gegenereerde inhoud is mogelijk onjuist.">
            <a:extLst>
              <a:ext uri="{FF2B5EF4-FFF2-40B4-BE49-F238E27FC236}">
                <a16:creationId xmlns:a16="http://schemas.microsoft.com/office/drawing/2014/main" id="{D5BB1220-52B6-09B2-F96B-7475825C3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17" y="2556374"/>
            <a:ext cx="3114145" cy="213853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911C1CF-7DB6-E4CE-0A46-9009089D8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079" y="88078"/>
            <a:ext cx="1383912" cy="1365622"/>
          </a:xfrm>
          <a:prstGeom prst="rect">
            <a:avLst/>
          </a:prstGeom>
        </p:spPr>
      </p:pic>
      <p:pic>
        <p:nvPicPr>
          <p:cNvPr id="8" name="Picture 2" descr="Vogelgids: West Indian Whistling duck (Dendrocygna arborea) |  Sierwatervogels.NL">
            <a:extLst>
              <a:ext uri="{FF2B5EF4-FFF2-40B4-BE49-F238E27FC236}">
                <a16:creationId xmlns:a16="http://schemas.microsoft.com/office/drawing/2014/main" id="{A432D65B-CA64-8EE3-D4EC-76066C539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395" y="3793509"/>
            <a:ext cx="2995684" cy="224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45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90">
              <a:srgbClr val="A1E6FF"/>
            </a:gs>
            <a:gs pos="45580">
              <a:srgbClr val="B2EAFF"/>
            </a:gs>
            <a:gs pos="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1DD3CA-95CC-7BF6-D6CD-23F75FD92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1" name="Rectangle 207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DBFF0-BD49-F280-DC33-5C85BB34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5018677" cy="126898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nl-NL" i="1" dirty="0" err="1"/>
              <a:t>Aythya</a:t>
            </a:r>
            <a:r>
              <a:rPr lang="nl-NL" i="1" dirty="0"/>
              <a:t> </a:t>
            </a:r>
            <a:r>
              <a:rPr lang="nl-NL" i="1" dirty="0" err="1"/>
              <a:t>baeri</a:t>
            </a:r>
            <a:br>
              <a:rPr lang="nl-NL" dirty="0"/>
            </a:br>
            <a:r>
              <a:rPr lang="nl-NL" dirty="0" err="1"/>
              <a:t>Baer’s</a:t>
            </a:r>
            <a:r>
              <a:rPr lang="nl-NL" dirty="0"/>
              <a:t> </a:t>
            </a:r>
            <a:r>
              <a:rPr lang="nl-NL" dirty="0" err="1"/>
              <a:t>witoogeend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F4F051-27C7-7471-D527-6A930D184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3429000"/>
            <a:ext cx="5018677" cy="2332228"/>
          </a:xfrm>
        </p:spPr>
        <p:txBody>
          <a:bodyPr>
            <a:normAutofit/>
          </a:bodyPr>
          <a:lstStyle/>
          <a:p>
            <a:r>
              <a:rPr lang="nl-NL" dirty="0"/>
              <a:t>Oproep tijdschrift</a:t>
            </a:r>
          </a:p>
          <a:p>
            <a:r>
              <a:rPr lang="nl-NL" dirty="0"/>
              <a:t>Aantal reacties:  0</a:t>
            </a:r>
          </a:p>
          <a:p>
            <a:r>
              <a:rPr lang="nl-NL" dirty="0"/>
              <a:t>Geen interesse !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F904E0-9369-79A1-927B-48CAD568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70011" y="6141085"/>
            <a:ext cx="81381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cxnSp>
        <p:nvCxnSpPr>
          <p:cNvPr id="2073" name="Straight Connector 2072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1867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5" name="Group 2074">
            <a:extLst>
              <a:ext uri="{FF2B5EF4-FFF2-40B4-BE49-F238E27FC236}">
                <a16:creationId xmlns:a16="http://schemas.microsoft.com/office/drawing/2014/main" id="{BFD251E3-961F-2440-B872-1D266718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4" y="0"/>
            <a:ext cx="1901687" cy="6858000"/>
            <a:chOff x="10290314" y="0"/>
            <a:chExt cx="1901687" cy="6858000"/>
          </a:xfrm>
        </p:grpSpPr>
        <p:sp>
          <p:nvSpPr>
            <p:cNvPr id="2076" name="Freeform 21">
              <a:extLst>
                <a:ext uri="{FF2B5EF4-FFF2-40B4-BE49-F238E27FC236}">
                  <a16:creationId xmlns:a16="http://schemas.microsoft.com/office/drawing/2014/main" id="{5558ED88-23E3-3941-8644-676CD732E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sp>
          <p:nvSpPr>
            <p:cNvPr id="2077" name="Freeform 22">
              <a:extLst>
                <a:ext uri="{FF2B5EF4-FFF2-40B4-BE49-F238E27FC236}">
                  <a16:creationId xmlns:a16="http://schemas.microsoft.com/office/drawing/2014/main" id="{24B1447F-72DA-384E-9D7D-C33A13EF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sp>
          <p:nvSpPr>
            <p:cNvPr id="2078" name="Freeform 23">
              <a:extLst>
                <a:ext uri="{FF2B5EF4-FFF2-40B4-BE49-F238E27FC236}">
                  <a16:creationId xmlns:a16="http://schemas.microsoft.com/office/drawing/2014/main" id="{86089DDC-F160-E24D-A726-0082953C0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sp>
          <p:nvSpPr>
            <p:cNvPr id="2079" name="Freeform 24">
              <a:extLst>
                <a:ext uri="{FF2B5EF4-FFF2-40B4-BE49-F238E27FC236}">
                  <a16:creationId xmlns:a16="http://schemas.microsoft.com/office/drawing/2014/main" id="{1A211FA8-50B3-3C4E-A234-1580EA200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sp>
          <p:nvSpPr>
            <p:cNvPr id="2080" name="Freeform 25">
              <a:extLst>
                <a:ext uri="{FF2B5EF4-FFF2-40B4-BE49-F238E27FC236}">
                  <a16:creationId xmlns:a16="http://schemas.microsoft.com/office/drawing/2014/main" id="{6A73788D-F322-0047-BF9E-A8E69D845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sp>
          <p:nvSpPr>
            <p:cNvPr id="2081" name="Freeform 26">
              <a:extLst>
                <a:ext uri="{FF2B5EF4-FFF2-40B4-BE49-F238E27FC236}">
                  <a16:creationId xmlns:a16="http://schemas.microsoft.com/office/drawing/2014/main" id="{7E90A8A1-A164-EA41-86BB-166893179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sp>
          <p:nvSpPr>
            <p:cNvPr id="2082" name="Oval 2081">
              <a:extLst>
                <a:ext uri="{FF2B5EF4-FFF2-40B4-BE49-F238E27FC236}">
                  <a16:creationId xmlns:a16="http://schemas.microsoft.com/office/drawing/2014/main" id="{6894343D-4C51-384E-BEC6-1517A940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4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</p:grpSp>
      <p:pic>
        <p:nvPicPr>
          <p:cNvPr id="6" name="Afbeelding 5" descr="Afbeelding met watervogel, vogel, eend, Watervogel&#10;&#10;Door AI gegenereerde inhoud is mogelijk onjuist.">
            <a:extLst>
              <a:ext uri="{FF2B5EF4-FFF2-40B4-BE49-F238E27FC236}">
                <a16:creationId xmlns:a16="http://schemas.microsoft.com/office/drawing/2014/main" id="{DA4D34EA-0D22-3515-315B-A51D65630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4002"/>
          <a:stretch/>
        </p:blipFill>
        <p:spPr>
          <a:xfrm>
            <a:off x="5676735" y="732859"/>
            <a:ext cx="5318776" cy="5318776"/>
          </a:xfrm>
          <a:custGeom>
            <a:avLst/>
            <a:gdLst/>
            <a:ahLst/>
            <a:cxnLst/>
            <a:rect l="l" t="t" r="r" b="b"/>
            <a:pathLst>
              <a:path w="5768526" h="5768526">
                <a:moveTo>
                  <a:pt x="2884263" y="0"/>
                </a:moveTo>
                <a:cubicBezTo>
                  <a:pt x="4477197" y="0"/>
                  <a:pt x="5768526" y="1291329"/>
                  <a:pt x="5768526" y="2884263"/>
                </a:cubicBezTo>
                <a:cubicBezTo>
                  <a:pt x="5768526" y="4477197"/>
                  <a:pt x="4477197" y="5768526"/>
                  <a:pt x="2884263" y="5768526"/>
                </a:cubicBezTo>
                <a:cubicBezTo>
                  <a:pt x="1291329" y="5768526"/>
                  <a:pt x="0" y="4477197"/>
                  <a:pt x="0" y="2884263"/>
                </a:cubicBezTo>
                <a:cubicBezTo>
                  <a:pt x="0" y="1291329"/>
                  <a:pt x="1291329" y="0"/>
                  <a:pt x="2884263" y="0"/>
                </a:cubicBezTo>
                <a:close/>
              </a:path>
            </a:pathLst>
          </a:custGeom>
        </p:spPr>
      </p:pic>
      <p:pic>
        <p:nvPicPr>
          <p:cNvPr id="7" name="Afbeelding 6" descr="Afbeelding met vogel, ongewerveld dier, spinachtigen&#10;&#10;Automatisch gegenereerde beschrijving">
            <a:extLst>
              <a:ext uri="{FF2B5EF4-FFF2-40B4-BE49-F238E27FC236}">
                <a16:creationId xmlns:a16="http://schemas.microsoft.com/office/drawing/2014/main" id="{487CE0F7-6ACE-322E-34C1-5B173E4BF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08" y="37250"/>
            <a:ext cx="1381125" cy="11334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88D3A31-687F-1AD5-0DCE-03A75FD92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83" y="122178"/>
            <a:ext cx="1381126" cy="136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0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D2B93-0686-7AA8-B3FC-A2FB4ABD6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11212868" cy="1268984"/>
          </a:xfrm>
        </p:spPr>
        <p:txBody>
          <a:bodyPr/>
          <a:lstStyle/>
          <a:p>
            <a:pPr algn="ctr"/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Focusgroep C.A.B.E.S.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01F96A-6DCD-A568-6980-FC3DFCEE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10134695" cy="360121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     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Afdeling fazanten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4800" b="1" dirty="0">
              <a:solidFill>
                <a:schemeClr val="accent3">
                  <a:lumMod val="50000"/>
                </a:schemeClr>
              </a:solidFill>
              <a:latin typeface="Neue Haas Grotesk Text Pro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4800" b="1" dirty="0">
              <a:solidFill>
                <a:schemeClr val="accent3">
                  <a:lumMod val="50000"/>
                </a:schemeClr>
              </a:solidFill>
              <a:latin typeface="Neue Haas Grotesk Text Pro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Salvadori’s</a:t>
            </a:r>
            <a:endParaRPr kumimoji="0" lang="nl-BE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9E19FE3-031C-4B1D-2715-2A33DC535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CD8DA87-19E7-B463-028C-C24DEE371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01" y="3322624"/>
            <a:ext cx="3048264" cy="2286198"/>
          </a:xfrm>
          <a:prstGeom prst="rect">
            <a:avLst/>
          </a:prstGeom>
        </p:spPr>
      </p:pic>
      <p:pic>
        <p:nvPicPr>
          <p:cNvPr id="5" name="Afbeelding 4" descr="Afbeelding met vogel, ongewerveld dier, spinachtigen&#10;&#10;Automatisch gegenereerde beschrijving">
            <a:extLst>
              <a:ext uri="{FF2B5EF4-FFF2-40B4-BE49-F238E27FC236}">
                <a16:creationId xmlns:a16="http://schemas.microsoft.com/office/drawing/2014/main" id="{47D14AF9-C6C6-3ECD-5314-9A79EECFA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08" y="37250"/>
            <a:ext cx="1381125" cy="11334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9591E4A-4686-5994-A160-1C1DB890F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7874" y="0"/>
            <a:ext cx="1383912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1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95B3-4D2C-817E-56E7-DECC4FBB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EAD1B678-0BE3-C84A-6177-45B1C3702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13C5F6-5BF9-4C87-099F-86641A590CBF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CE89233-E0AD-7D12-E1CB-2567E6B5C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5886443-BFC7-91C7-9E7A-8549FFF2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18229225-D63D-0620-9925-1B48F9552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-66676" y="6059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id="{F0A0C053-660A-C722-D9DB-B6408FB63216}"/>
              </a:ext>
            </a:extLst>
          </p:cNvPr>
          <p:cNvSpPr txBox="1">
            <a:spLocks/>
          </p:cNvSpPr>
          <p:nvPr/>
        </p:nvSpPr>
        <p:spPr bwMode="black">
          <a:xfrm>
            <a:off x="2946657" y="467272"/>
            <a:ext cx="8439054" cy="230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0" u="none" strike="noStrike" kern="1200" cap="none" spc="0" normalizeH="0" baseline="0" noProof="0" dirty="0" err="1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Focusgroep</a:t>
            </a:r>
            <a:r>
              <a:rPr kumimoji="0" lang="en-US" sz="160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C.A.B.E.S.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0" u="none" strike="noStrike" kern="1200" cap="none" spc="0" normalizeH="0" baseline="0" noProof="0" dirty="0" err="1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Afdeling</a:t>
            </a:r>
            <a:r>
              <a:rPr kumimoji="0" lang="en-US" sz="160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0" b="1" i="0" u="none" strike="noStrike" kern="1200" cap="none" spc="0" normalizeH="0" baseline="0" noProof="0" dirty="0" err="1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fazanten</a:t>
            </a:r>
            <a:endParaRPr kumimoji="0" lang="en-US" sz="160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Status: </a:t>
            </a:r>
            <a:r>
              <a:rPr kumimoji="0" lang="en-US" sz="9800" b="1" i="0" u="none" strike="noStrike" kern="1200" cap="none" spc="0" normalizeH="0" baseline="0" noProof="0" dirty="0" err="1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december</a:t>
            </a:r>
            <a:r>
              <a:rPr kumimoji="0" lang="en-US" sz="9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2024</a:t>
            </a:r>
            <a:endParaRPr kumimoji="0" lang="nl-NL" sz="9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2445F5-499D-BA16-61AE-EB84E8BA02E5}"/>
              </a:ext>
            </a:extLst>
          </p:cNvPr>
          <p:cNvSpPr/>
          <p:nvPr/>
        </p:nvSpPr>
        <p:spPr>
          <a:xfrm>
            <a:off x="260349" y="467272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8526198E-D026-9489-1802-2153BE53E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98515" y="5399199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A49EC9-FC91-BF12-1FEF-AE398ABDC987}"/>
              </a:ext>
            </a:extLst>
          </p:cNvPr>
          <p:cNvSpPr/>
          <p:nvPr/>
        </p:nvSpPr>
        <p:spPr>
          <a:xfrm>
            <a:off x="2199425" y="3425615"/>
            <a:ext cx="9480989" cy="1325560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ubtitel 2">
            <a:extLst>
              <a:ext uri="{FF2B5EF4-FFF2-40B4-BE49-F238E27FC236}">
                <a16:creationId xmlns:a16="http://schemas.microsoft.com/office/drawing/2014/main" id="{D0D29BAB-AFFF-DA7D-D19B-80312933E4D8}"/>
              </a:ext>
            </a:extLst>
          </p:cNvPr>
          <p:cNvSpPr txBox="1">
            <a:spLocks/>
          </p:cNvSpPr>
          <p:nvPr/>
        </p:nvSpPr>
        <p:spPr>
          <a:xfrm>
            <a:off x="2440150" y="3794947"/>
            <a:ext cx="8500062" cy="715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SALVADORI’S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lophura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inornata</a:t>
            </a:r>
            <a:endParaRPr kumimoji="0" lang="nl-BE" sz="4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5F4F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DF04DEDE-256A-EE45-A6C5-D95F658384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8" y="2995712"/>
            <a:ext cx="1723275" cy="201116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1D74372-B1C0-76A6-7840-1943BC9096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3" y="816568"/>
            <a:ext cx="1662164" cy="164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59751-9B46-24DE-43BA-B59AFBBF3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697EC-A8A1-3720-DD57-F3D81F67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96AAC7B2-8E3D-0FDF-C546-846A4708B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D22016-362E-4F9C-FF09-CC1F8AF9E29C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8CF6C19-86D3-84F2-06CD-4FB592579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C2DC75A-ECE2-34EB-D751-9BC8F9FBD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54A6B1E6-45F7-6AA3-B781-BD714187C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228393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FF3977-971C-605D-E33C-F730F50AF31F}"/>
              </a:ext>
            </a:extLst>
          </p:cNvPr>
          <p:cNvSpPr/>
          <p:nvPr/>
        </p:nvSpPr>
        <p:spPr>
          <a:xfrm>
            <a:off x="228393" y="459450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E0E84C-DC90-3128-9CDF-126E44709235}"/>
              </a:ext>
            </a:extLst>
          </p:cNvPr>
          <p:cNvSpPr/>
          <p:nvPr/>
        </p:nvSpPr>
        <p:spPr>
          <a:xfrm>
            <a:off x="2151704" y="448810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WERKJAAR 2024 - taken</a:t>
            </a:r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FE70EB88-7AF3-B25E-996F-07754EEAF16F}"/>
              </a:ext>
            </a:extLst>
          </p:cNvPr>
          <p:cNvSpPr txBox="1">
            <a:spLocks/>
          </p:cNvSpPr>
          <p:nvPr/>
        </p:nvSpPr>
        <p:spPr bwMode="black">
          <a:xfrm>
            <a:off x="2616101" y="1352855"/>
            <a:ext cx="8552197" cy="5215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Opbouwen van een leefbare populatie met voldoende geografische spreiding in de EU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Stamboekbeheer: R.F.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j-cs"/>
              </a:rPr>
              <a:t>DNA onderzoek: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j-cs"/>
              </a:rPr>
              <a:t>nvt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Liefhebbers ondersteunen met ruilen, aankopen en verkopen van Salvadori’s: D.C.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1B0A2B9-1CDB-6BD1-E0A1-FE62F7FDD04A}"/>
              </a:ext>
            </a:extLst>
          </p:cNvPr>
          <p:cNvSpPr txBox="1"/>
          <p:nvPr/>
        </p:nvSpPr>
        <p:spPr>
          <a:xfrm>
            <a:off x="7502776" y="6520934"/>
            <a:ext cx="446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Jaarverslag CABES Salvadori’s 2024</a:t>
            </a:r>
          </a:p>
        </p:txBody>
      </p:sp>
      <p:pic>
        <p:nvPicPr>
          <p:cNvPr id="4" name="Afbeelding 5">
            <a:extLst>
              <a:ext uri="{FF2B5EF4-FFF2-40B4-BE49-F238E27FC236}">
                <a16:creationId xmlns:a16="http://schemas.microsoft.com/office/drawing/2014/main" id="{A97ECB54-EC24-FE6D-8F08-2E60ABF81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4478" y="5649676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6862F88-1B99-05D4-5044-A0847436C9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0" y="3100229"/>
            <a:ext cx="1723275" cy="201116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B1F42726-A7C7-D657-9B13-F284774AE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5" y="866443"/>
            <a:ext cx="1662164" cy="164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5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37060-148C-09AA-3E0C-B8B22322F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062E-18F6-6005-E55B-3756F17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17F31B12-E3FA-4955-8971-5434AF5F8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C37053-851B-73C8-B673-433A4C2B6E0A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A352307-40F1-048E-8F0F-A403E89D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E2E09C6-C6C8-5563-C84C-5871D0628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07ACB906-B05E-3600-D182-32600BD3B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19049" y="-83376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FD97F5-DBC4-698D-4838-47173C77A02E}"/>
              </a:ext>
            </a:extLst>
          </p:cNvPr>
          <p:cNvSpPr/>
          <p:nvPr/>
        </p:nvSpPr>
        <p:spPr>
          <a:xfrm>
            <a:off x="260349" y="467272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6A4161-012B-2626-E4DA-980258068E2A}"/>
              </a:ext>
            </a:extLst>
          </p:cNvPr>
          <p:cNvSpPr/>
          <p:nvPr/>
        </p:nvSpPr>
        <p:spPr>
          <a:xfrm>
            <a:off x="2208047" y="487702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WERKJAAR 2024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Inventaris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‘23: 02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augustus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</a:t>
            </a:r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1AF7646D-1817-1F8A-ECE2-DE5646D94C0D}"/>
              </a:ext>
            </a:extLst>
          </p:cNvPr>
          <p:cNvSpPr txBox="1">
            <a:spLocks/>
          </p:cNvSpPr>
          <p:nvPr/>
        </p:nvSpPr>
        <p:spPr bwMode="black">
          <a:xfrm>
            <a:off x="2616101" y="1352855"/>
            <a:ext cx="8552197" cy="5215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688FA9B-E178-AC63-D06A-83E988B49E5C}"/>
              </a:ext>
            </a:extLst>
          </p:cNvPr>
          <p:cNvSpPr txBox="1"/>
          <p:nvPr/>
        </p:nvSpPr>
        <p:spPr>
          <a:xfrm>
            <a:off x="7080929" y="6568666"/>
            <a:ext cx="446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Jaarverslag CABES Salvadori’s 2024</a:t>
            </a:r>
          </a:p>
        </p:txBody>
      </p:sp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42FAD9C5-45D8-47A1-045A-D4D07FD89E12}"/>
              </a:ext>
            </a:extLst>
          </p:cNvPr>
          <p:cNvGraphicFramePr>
            <a:graphicFrameLocks noGrp="1"/>
          </p:cNvGraphicFramePr>
          <p:nvPr/>
        </p:nvGraphicFramePr>
        <p:xfrm>
          <a:off x="2491791" y="1604258"/>
          <a:ext cx="9049969" cy="4964412"/>
        </p:xfrm>
        <a:graphic>
          <a:graphicData uri="http://schemas.openxmlformats.org/drawingml/2006/table">
            <a:tbl>
              <a:tblPr/>
              <a:tblGrid>
                <a:gridCol w="4487589">
                  <a:extLst>
                    <a:ext uri="{9D8B030D-6E8A-4147-A177-3AD203B41FA5}">
                      <a16:colId xmlns:a16="http://schemas.microsoft.com/office/drawing/2014/main" val="1384615467"/>
                    </a:ext>
                  </a:extLst>
                </a:gridCol>
                <a:gridCol w="4562380">
                  <a:extLst>
                    <a:ext uri="{9D8B030D-6E8A-4147-A177-3AD203B41FA5}">
                      <a16:colId xmlns:a16="http://schemas.microsoft.com/office/drawing/2014/main" val="1916771717"/>
                    </a:ext>
                  </a:extLst>
                </a:gridCol>
              </a:tblGrid>
              <a:tr h="413701"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Aantal landen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591354"/>
                  </a:ext>
                </a:extLst>
              </a:tr>
              <a:tr h="413701"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Deelnemers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914924"/>
                  </a:ext>
                </a:extLst>
              </a:tr>
              <a:tr h="413701"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BE-FR-DE-UK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165905"/>
                  </a:ext>
                </a:extLst>
              </a:tr>
              <a:tr h="413701"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 Salvadori's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319874"/>
                  </a:ext>
                </a:extLst>
              </a:tr>
              <a:tr h="413701"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Hanen volwassen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363361"/>
                  </a:ext>
                </a:extLst>
              </a:tr>
              <a:tr h="413701"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Hennen volwassen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914450"/>
                  </a:ext>
                </a:extLst>
              </a:tr>
              <a:tr h="413701"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Koppels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457506"/>
                  </a:ext>
                </a:extLst>
              </a:tr>
              <a:tr h="413701"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Hanen 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098826"/>
                  </a:ext>
                </a:extLst>
              </a:tr>
              <a:tr h="413701"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Hennen 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563276"/>
                  </a:ext>
                </a:extLst>
              </a:tr>
              <a:tr h="413701"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Ringnummer onbekend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748309"/>
                  </a:ext>
                </a:extLst>
              </a:tr>
              <a:tr h="413701"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Geboortedatum onbekend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415963"/>
                  </a:ext>
                </a:extLst>
              </a:tr>
              <a:tr h="413701"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Eerste graad ouders gekend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471399"/>
                  </a:ext>
                </a:extLst>
              </a:tr>
            </a:tbl>
          </a:graphicData>
        </a:graphic>
      </p:graphicFrame>
      <p:pic>
        <p:nvPicPr>
          <p:cNvPr id="19" name="Afbeelding 5">
            <a:extLst>
              <a:ext uri="{FF2B5EF4-FFF2-40B4-BE49-F238E27FC236}">
                <a16:creationId xmlns:a16="http://schemas.microsoft.com/office/drawing/2014/main" id="{A2459273-E0A6-D648-2EE0-E3E40A1FE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5795" y="5692979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20755B7C-CAC8-3743-982F-D207E83BCE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4" y="2955178"/>
            <a:ext cx="1723275" cy="201116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9360F58-2322-CABC-F711-3616DE44CE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3" y="816568"/>
            <a:ext cx="1662164" cy="164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3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86847-AE61-863B-FD94-423BAD672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0032-68CF-B875-5A34-694C14E4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04FCCA65-05BE-7139-C34D-0F1E27269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895CD-F769-C1EF-52FD-9581348CDA66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2793F66-D776-DC9F-398E-1F6746D24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B807C2C-B4BF-248B-17DA-8D0BD6774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F74447A2-4EC7-4FE2-1128-7AB2E50AD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-38101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AD49E2D-F87B-CDCF-3C2D-19E4B2EEB38F}"/>
              </a:ext>
            </a:extLst>
          </p:cNvPr>
          <p:cNvSpPr/>
          <p:nvPr/>
        </p:nvSpPr>
        <p:spPr>
          <a:xfrm>
            <a:off x="260349" y="467272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E0A155-2B41-FFE9-8C6A-F41A9A2D6790}"/>
              </a:ext>
            </a:extLst>
          </p:cNvPr>
          <p:cNvSpPr/>
          <p:nvPr/>
        </p:nvSpPr>
        <p:spPr>
          <a:xfrm>
            <a:off x="2226978" y="472393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Interactie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058864E-C3A5-750E-ED93-7F6F3C48125B}"/>
              </a:ext>
            </a:extLst>
          </p:cNvPr>
          <p:cNvSpPr txBox="1"/>
          <p:nvPr/>
        </p:nvSpPr>
        <p:spPr>
          <a:xfrm>
            <a:off x="2631440" y="1690688"/>
            <a:ext cx="9233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Verslag verstuurd naar alle kwekers, WPA tijdschrift en op AO website: 20 september 2024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ECBG vergadering 28/09/24 in Italië, WPA / AIFAO in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Legnago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Nieuwe uitnodiging verstuurd voor update: 10 december 2025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82389E6-8227-C56E-5089-4322EC1691D6}"/>
              </a:ext>
            </a:extLst>
          </p:cNvPr>
          <p:cNvSpPr txBox="1"/>
          <p:nvPr/>
        </p:nvSpPr>
        <p:spPr>
          <a:xfrm>
            <a:off x="7551164" y="6520934"/>
            <a:ext cx="446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Jaarverslag CABES Salvadori’s 2024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7577302-B869-A09A-7D29-3AE08956D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9113" y="5679497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6C16769-1218-03B7-905B-9EB9F37836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4" y="3033432"/>
            <a:ext cx="1723275" cy="20111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214A247-17A5-1102-3926-2822A761EC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3" y="816568"/>
            <a:ext cx="1662164" cy="164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15615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204</Words>
  <Application>Microsoft Office PowerPoint</Application>
  <PresentationFormat>Breedbeeld</PresentationFormat>
  <Paragraphs>81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Neue Haas Grotesk Text Pro</vt:lpstr>
      <vt:lpstr>Times New Roman</vt:lpstr>
      <vt:lpstr>PunchcardVTI</vt:lpstr>
      <vt:lpstr>1_Office Theme</vt:lpstr>
      <vt:lpstr>Focusgroep C.A.B.E.S. Afdeling eenden </vt:lpstr>
      <vt:lpstr>Aythya baeri Baer’s witoogeend</vt:lpstr>
      <vt:lpstr>Focusgroep C.A.B.E.S.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Willy Tieleman</dc:creator>
  <cp:lastModifiedBy>Willy Tieleman</cp:lastModifiedBy>
  <cp:revision>1</cp:revision>
  <dcterms:created xsi:type="dcterms:W3CDTF">2025-03-03T14:00:11Z</dcterms:created>
  <dcterms:modified xsi:type="dcterms:W3CDTF">2025-03-03T14:03:37Z</dcterms:modified>
</cp:coreProperties>
</file>