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94" r:id="rId2"/>
    <p:sldId id="283" r:id="rId3"/>
    <p:sldId id="284" r:id="rId4"/>
    <p:sldId id="285" r:id="rId5"/>
    <p:sldId id="286" r:id="rId6"/>
    <p:sldId id="287" r:id="rId7"/>
    <p:sldId id="298" r:id="rId8"/>
    <p:sldId id="266" r:id="rId9"/>
    <p:sldId id="267" r:id="rId10"/>
    <p:sldId id="268" r:id="rId11"/>
    <p:sldId id="311" r:id="rId12"/>
    <p:sldId id="269" r:id="rId13"/>
    <p:sldId id="270" r:id="rId14"/>
    <p:sldId id="272" r:id="rId15"/>
    <p:sldId id="276" r:id="rId16"/>
    <p:sldId id="310" r:id="rId17"/>
    <p:sldId id="307" r:id="rId18"/>
    <p:sldId id="309" r:id="rId19"/>
    <p:sldId id="273" r:id="rId20"/>
    <p:sldId id="274" r:id="rId21"/>
    <p:sldId id="295" r:id="rId22"/>
    <p:sldId id="296" r:id="rId23"/>
    <p:sldId id="297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8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67F5-4F15-4494-AFD5-561516BB6287}" type="datetimeFigureOut">
              <a:rPr lang="nl-BE" smtClean="0"/>
              <a:t>12/02/2025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1677-8997-4222-ADCE-E9B39270D3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5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3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Heeft u een klantnummer dan kunt u direct een Mijn NVWA account aanvragen.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0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register is wettelijk toegelaten om digitaal te gebruiken,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00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3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Particulieren moeten niet allemaal een account hebben in </a:t>
            </a:r>
            <a:r>
              <a:rPr lang="nl-NL" dirty="0" err="1"/>
              <a:t>Traces</a:t>
            </a:r>
            <a:r>
              <a:rPr lang="nl-NL" dirty="0"/>
              <a:t> NT</a:t>
            </a:r>
          </a:p>
          <a:p>
            <a:r>
              <a:rPr lang="nl-NL" dirty="0"/>
              <a:t>Enkel nodig als men zelf de certificaten wil voorbereiden</a:t>
            </a:r>
          </a:p>
          <a:p>
            <a:r>
              <a:rPr lang="nl-NL" dirty="0"/>
              <a:t>Voor particulieren is het voldoende enkel het aanvraagformulier invullen voor een export</a:t>
            </a:r>
          </a:p>
          <a:p>
            <a:r>
              <a:rPr lang="nl-NL" dirty="0"/>
              <a:t>Ze moeten natuurlijk voldoen aan de eventuele eisen van het land van bestemming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73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 de nw eigenaar komt zondag dieren halen, wanneer moet dan certificatie gebeuren?</a:t>
            </a:r>
          </a:p>
          <a:p>
            <a:r>
              <a:rPr lang="nl-NL" dirty="0"/>
              <a:t> </a:t>
            </a:r>
            <a:r>
              <a:rPr lang="nl-NL" dirty="0" err="1"/>
              <a:t>Vl</a:t>
            </a:r>
            <a:r>
              <a:rPr lang="nl-NL" dirty="0"/>
              <a:t> Brabant is in 2 gesplitst, scheidingslijn bevind zich bij de luchthaven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81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Helvetica Neue"/>
              </a:rPr>
              <a:t>Ich habe in Deutschland um Auskunft gebeten, aber noch keine Antwort erhalten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12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304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Zoals bij export,</a:t>
            </a:r>
          </a:p>
          <a:p>
            <a:r>
              <a:rPr lang="nl-NL" dirty="0"/>
              <a:t> contact opnemen met LCE om de adressen te valideren in </a:t>
            </a:r>
            <a:r>
              <a:rPr lang="nl-NL" dirty="0" err="1"/>
              <a:t>Trace</a:t>
            </a:r>
            <a:r>
              <a:rPr lang="nl-NL" dirty="0"/>
              <a:t> NT</a:t>
            </a:r>
          </a:p>
          <a:p>
            <a:r>
              <a:rPr lang="nl-NL" dirty="0"/>
              <a:t>Hiervoor hebben zij de adressen nodig, een naam rijksregisternummer, dan kan dit toegevoegd worden aan </a:t>
            </a:r>
            <a:r>
              <a:rPr lang="nl-NL" dirty="0" err="1"/>
              <a:t>Traces</a:t>
            </a:r>
            <a:r>
              <a:rPr lang="nl-NL" dirty="0"/>
              <a:t> 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81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Verplicht van een administratie bij te houden voor Cites A en B vogels,</a:t>
            </a:r>
          </a:p>
          <a:p>
            <a:r>
              <a:rPr lang="nl-NL" dirty="0"/>
              <a:t>Een registratie van 30 kolommen 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5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3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13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5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94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3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63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21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02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1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56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3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6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0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6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3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ornis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onderwerpen/cites/documenten/administrati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rvo.nl/onderwerpen/cites/cites-so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ez.nederlandsesoorten.nl/content/habitatrichtlijn-soort-van-habitatrichtlijn-bijlage-iv" TargetMode="External"/><Relationship Id="rId5" Type="http://schemas.openxmlformats.org/officeDocument/2006/relationships/hyperlink" Target="https://minez.nederlandsesoorten.nl/content/bern-conventie-soort-van-appendix-ii" TargetMode="External"/><Relationship Id="rId4" Type="http://schemas.openxmlformats.org/officeDocument/2006/relationships/hyperlink" Target="https://minez.nederlandsesoorten.nl/content/bonn-conventie-soort-van-appendix-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vwa.nl/onderwerpen/export-dieren-dierlijke-producten/documenten/export/veterinair/ks-documenten/eisen-eu-landen/k-lv-oveiu-01-certificering-overige-diere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.ANT@favv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xport.WVL@favv.be" TargetMode="External"/><Relationship Id="rId5" Type="http://schemas.openxmlformats.org/officeDocument/2006/relationships/hyperlink" Target="mailto:Export.VLI@favv.be" TargetMode="External"/><Relationship Id="rId4" Type="http://schemas.openxmlformats.org/officeDocument/2006/relationships/hyperlink" Target="mailto:Export.OVB@favv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E7222516-BA05-78B9-54BB-F88063C8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17" y="5320086"/>
            <a:ext cx="2458897" cy="14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1B2FD-CD03-EDD8-5DED-2D9BC64E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D88B48A-4867-4A4F-8453-EE6D721A5321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CC4D02-1204-5BAD-A386-D8195E844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03688"/>
            <a:ext cx="8218025" cy="2565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Belgische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Vogels in mijn tuin: Hoenderachtigen">
            <a:extLst>
              <a:ext uri="{FF2B5EF4-FFF2-40B4-BE49-F238E27FC236}">
                <a16:creationId xmlns:a16="http://schemas.microsoft.com/office/drawing/2014/main" id="{5E46FD6B-B025-D262-98EE-5F7B93FABEC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1106" y="1694655"/>
            <a:ext cx="3021012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zant familie foto tekening' Mok | Spreadshirt">
            <a:extLst>
              <a:ext uri="{FF2B5EF4-FFF2-40B4-BE49-F238E27FC236}">
                <a16:creationId xmlns:a16="http://schemas.microsoft.com/office/drawing/2014/main" id="{A4C7659E-C181-FB6F-A00D-80395917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73" y="1081945"/>
            <a:ext cx="3022288" cy="30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88FDD70D-CAB2-9F27-5B0E-C3168235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CF9718-B80D-7CE7-F661-5D828856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99" y="624965"/>
            <a:ext cx="1152526" cy="6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A5FD7A-3599-6CD4-A104-678DF5AB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19" y="669955"/>
            <a:ext cx="1075840" cy="6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1F634-B8AD-AAED-02BA-0D9C85F6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E8B48CC-12B5-6487-22FF-2F0187A2A86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679438"/>
              </p:ext>
            </p:extLst>
          </p:nvPr>
        </p:nvGraphicFramePr>
        <p:xfrm>
          <a:off x="758031" y="-2158719"/>
          <a:ext cx="7627938" cy="1076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84378" imgH="5340204" progId="Acrobat.Document.DC">
                  <p:embed/>
                </p:oleObj>
              </mc:Choice>
              <mc:Fallback>
                <p:oleObj name="Acrobat Document" r:id="rId2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031" y="-2158719"/>
                        <a:ext cx="7627938" cy="1076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F0AC6C72-52AB-228B-F2DB-F56217D8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BBC7B-F7D7-7F41-BB90-D1ED87C8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806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8E0DC-A268-BCC6-9055-05CA53A1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aanvraagformulier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7227E-15BC-9274-01F5-ADF7FE44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19059" cy="3880773"/>
          </a:xfrm>
        </p:spPr>
        <p:txBody>
          <a:bodyPr>
            <a:normAutofit lnSpcReduction="10000"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Belangrijk is steeds vermelden bij vervoerder: nummerplaat en duur transport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(indien niet vermeld = geen certificering!!!)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Alleen wetenschappelijke namen van de vogels vermelden en met ringnummers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4C2D29-A4C3-B0CC-4B5D-BB63FB4F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A9DA2-C461-0F08-BE5F-ED06264A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05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6F76A-1472-2E54-AF45-2EDA2671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2402E56-9DB0-C139-896D-AAEA38ADBA3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75685"/>
              </p:ext>
            </p:extLst>
          </p:nvPr>
        </p:nvGraphicFramePr>
        <p:xfrm>
          <a:off x="1398588" y="-617538"/>
          <a:ext cx="5875337" cy="829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84378" imgH="5340204" progId="Acrobat.Document.DC">
                  <p:embed/>
                </p:oleObj>
              </mc:Choice>
              <mc:Fallback>
                <p:oleObj name="Acrobat Document" r:id="rId2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8588" y="-617538"/>
                        <a:ext cx="5875337" cy="829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15D55657-AF92-FCF1-E100-CAC42FC8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470EEC-1617-B02C-9EA1-EE9BD3D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07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5DD99-FDA0-B4E4-D715-E2A5BA60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van bestemming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ECDE9-4D0F-4F33-D35B-F046C373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64979" cy="4351338"/>
          </a:xfrm>
        </p:spPr>
        <p:txBody>
          <a:bodyPr/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Wanneer het een handelaar is of iemand reeds geregistreerd is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Plaats van bestemming moet geldig zijn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opnemen met de koper om dit te verifiëren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FABE9F-2408-38C6-00E3-8FD83456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3BCE6-2063-A935-25C3-D396C5F1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6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570C-56B6-EF12-35AC-5D07FF40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7707087" cy="116904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de koper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DE703-D548-364D-3A05-2AC81CEB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kiest op 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plaats van bestemming de optie ‘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non-business 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nl-BE" i="1" dirty="0"/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2531265A-C1F2-2D88-8776-09E31F2A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400627"/>
            <a:ext cx="8869843" cy="2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FBA553-DCDF-DD09-B3F2-118730BE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F3535B-A492-AFDD-D054-9BD34B3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86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F5B58-D516-04E1-6A0A-96B01489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0629"/>
            <a:ext cx="8055430" cy="115416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 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de koper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FB59A-C342-8FCE-1AAA-79388678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630887" cy="3880773"/>
          </a:xfrm>
        </p:spPr>
        <p:txBody>
          <a:bodyPr>
            <a:normAutofit/>
          </a:bodyPr>
          <a:lstStyle/>
          <a:p>
            <a:endParaRPr lang="nl-BE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gegevens van de koper kunnen dan ingevuld worden, zonder dat de registratie/validatie in TRACES moet gebeuren</a:t>
            </a:r>
          </a:p>
          <a:p>
            <a:endParaRPr lang="nl-BE" sz="2800" b="1" dirty="0"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E096C0-3353-D804-06BF-9CD25FB6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70975-095B-15BE-28F0-3A18695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79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6F4CA-AE46-DE4B-43E9-0EE0EA1A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Transport | FOD Buitenlandse Zaken - Buitenlandse Handel en  Ontwikkelingssamenwerking">
            <a:extLst>
              <a:ext uri="{FF2B5EF4-FFF2-40B4-BE49-F238E27FC236}">
                <a16:creationId xmlns:a16="http://schemas.microsoft.com/office/drawing/2014/main" id="{833107B1-16D8-115E-6094-EA29F0068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5" y="2228875"/>
            <a:ext cx="5069125" cy="33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A9D639-33D7-97D5-B97E-B44F2D90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EE2F3E-18E5-44DD-E899-63CF1D32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0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Transport van dieren is </a:t>
            </a:r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sng" dirty="0">
                <a:solidFill>
                  <a:srgbClr val="B960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BEHALVE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als het: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geen handelskarakter heeft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handelskarakter heeft, maar gebeurt met een eigen vervoermiddel over een afstand van minder dan 50 km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de bedrijfsvoering, zoals het transport tussen 2 stallen van hetzelfde bedrijf of het transport van de stal naar de weide</a:t>
            </a: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82166D-0132-9FA2-8641-0B4C441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AD2D9-6A2F-2AA1-6342-5D226759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van dieren is </a:t>
            </a: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u="sng" dirty="0">
                <a:solidFill>
                  <a:srgbClr val="B96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BEHALVE 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het:</a:t>
            </a:r>
          </a:p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1 enkel fokdier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naar of van een dierenkliniek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van of naar een prijskamp waar er geen dieren worden verkocht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het houden van een beperkt aantal dieren als hobby.</a:t>
            </a:r>
          </a:p>
          <a:p>
            <a:endParaRPr lang="nl-NL" sz="28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019415-A699-E459-CD6C-2AE2427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0E9388-3060-A232-BE45-4AFCC43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D16022-CA99-3741-BD7B-FABB49983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215342"/>
            <a:ext cx="7503625" cy="56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47B7C-8337-E4E1-7494-D93E77FC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2046"/>
            <a:ext cx="8048264" cy="1597306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accent5"/>
                </a:solidFill>
              </a:rPr>
              <a:t>Is het </a:t>
            </a:r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lang="nl-NL" sz="4000" b="1" dirty="0">
                <a:solidFill>
                  <a:schemeClr val="accent5"/>
                </a:solidFill>
              </a:rPr>
              <a:t> commercieel?</a:t>
            </a:r>
            <a:br>
              <a:rPr lang="nl-NL" sz="4000" b="1" dirty="0">
                <a:solidFill>
                  <a:schemeClr val="accent5"/>
                </a:solidFill>
              </a:rPr>
            </a:br>
            <a:r>
              <a:rPr lang="nl-N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NEEN !</a:t>
            </a:r>
            <a:endParaRPr lang="nl-BE" sz="4000" b="1" dirty="0">
              <a:solidFill>
                <a:schemeClr val="accent5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6102A2-E062-8295-4558-DDF48E8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C43AF8-A9EF-4290-752B-0A8FDA08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3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041267" cy="388077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 wie komen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Naar wie gaan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Noteer het in een register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Vergeet ook niet het register van Cites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   (binnenkomst en vertrek)bij te houden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Cites registers mag digitaal en kan u downloaden van 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www.aviornis.be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87EEA3-A6C5-A2F9-B5B4-B00E7599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1F441-39AD-9066-214B-8FCF66DD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2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E8494-16C7-B4CD-5CAD-BDAB47B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van dieren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DEF00-37DE-934A-7726-F5AD87DB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2138818"/>
            <a:ext cx="8299048" cy="4539774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verkoper doet het nodige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indien u wil importeren  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Uzelf neemt contact met uw LCE met: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Naam 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Adres </a:t>
            </a:r>
          </a:p>
          <a:p>
            <a:pPr lvl="1"/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BTWnummer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of rijksregisternummer</a:t>
            </a:r>
          </a:p>
          <a:p>
            <a:pPr marL="0" indent="0">
              <a:buNone/>
            </a:pP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V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estigings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E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enheids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N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ummer</a:t>
            </a:r>
            <a:r>
              <a:rPr lang="nl-BE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is voor de landbouw)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64CE06-0EB4-7561-93BC-A57D6AF9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1913B5-C751-283A-F410-9455242D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13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3297-BB31-1DA1-24F2-782B570C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FF1432-419F-647C-FE1B-25A52F17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753897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 houden, verhandelen,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</a:t>
            </a:r>
          </a:p>
          <a:p>
            <a:pPr marL="0" indent="0" algn="ctr">
              <a:buNone/>
            </a:pPr>
            <a:r>
              <a:rPr lang="nl-BE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Administratie levende (gefokte) dieren en….</a:t>
            </a:r>
            <a:endParaRPr lang="nl-N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952F1A-05E7-C109-DC22-8C7AFBAC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50D29-2CE3-72EE-D941-F542A3F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67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70" y="1639730"/>
            <a:ext cx="6347714" cy="4865243"/>
          </a:xfrm>
        </p:spPr>
        <p:txBody>
          <a:bodyPr>
            <a:normAutofit/>
          </a:bodyPr>
          <a:lstStyle/>
          <a:p>
            <a:pPr algn="l"/>
            <a:r>
              <a:rPr lang="nl-N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Administratieplicht </a:t>
            </a:r>
          </a:p>
          <a:p>
            <a:pPr algn="l"/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moet voor CITES-soorten van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Bijlage A en B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administratie bijhouden. Wilt u weten voor welke soorten u dat moet doen? Bekijk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Administratie beschermde dieren en planten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Bonn, Bijlage 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Bern, Bijlage II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Habitatrichtlijn, Bijlage IV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geen voorbeeld tonen wegens te uitgebreid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8E3E6C-476E-2BC9-7F64-9037ED1A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F0F67-CF27-6FC6-4FE3-97363229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18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23C2D-79BC-E259-49C9-843587F6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1023"/>
            <a:ext cx="6347713" cy="1377387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Aanvraag klantnummer 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keuring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B9A81-A02F-193F-D9F2-1647FE22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65814"/>
            <a:ext cx="8256609" cy="4675550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Klantnummer nodig van NVWA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 direct aanvragen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 klantnummer veterinaire keuring via website NVWA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eerst NVWA klantnummer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Mijn NVWA account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Controle van uw gegevens duurt minstens 1 dag</a:t>
            </a:r>
          </a:p>
          <a:p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Ontvang een mail en maak een wachtwoord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Uw account is actief voor het aanvragen van een keuring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4B6E93-7438-7F3A-82B1-6F71E590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60BA9-5388-087E-F82B-5686ADD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58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</a:rPr>
              <a:t>Wanneer aanvragen?</a:t>
            </a: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2160590"/>
            <a:ext cx="7755038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 48 u voor vertrek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Voldoen aan een aantal eisen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Werkvoorschrift NVWA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BE" sz="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Certificering overige landdieren, K-LV-OVEIU-01   (incl. bijlagen)</a:t>
            </a:r>
            <a:r>
              <a:rPr lang="nl-BE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de keuring staat het digitale GZC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5A0926-DF24-2C69-0D0E-CE3D8A67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6347D-998C-682B-1EF7-0D9C85F6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61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9AA092-D32F-7036-7BD2-DB6C1033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1"/>
            <a:ext cx="7203184" cy="21017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Bedankt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aandacht</a:t>
            </a: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voorzitter@aviornis,be</a:t>
            </a:r>
            <a:b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</a:t>
            </a:r>
            <a:b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vogel, buitenshuis, fazantachtige, weg&#10;&#10;Automatisch gegenereerde beschrijving">
            <a:extLst>
              <a:ext uri="{FF2B5EF4-FFF2-40B4-BE49-F238E27FC236}">
                <a16:creationId xmlns:a16="http://schemas.microsoft.com/office/drawing/2014/main" id="{826FD3B9-05E4-5134-5167-A43B1FBE7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6" y="1219200"/>
            <a:ext cx="7220292" cy="27624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30991F-B498-2FE4-1B3D-797FA60A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4A3EA-6754-ABA1-FB11-995B8F4E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99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52C2E0-3A59-2051-D6D8-1732F035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58897" cy="132080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Cites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Register van binnenkomst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F748AA9-AFE0-EA71-3630-85A8933EF45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10237"/>
              </p:ext>
            </p:extLst>
          </p:nvPr>
        </p:nvGraphicFramePr>
        <p:xfrm>
          <a:off x="394142" y="1103796"/>
          <a:ext cx="8934450" cy="619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47353" imgH="7035706" progId="Excel.Sheet.12">
                  <p:embed/>
                </p:oleObj>
              </mc:Choice>
              <mc:Fallback>
                <p:oleObj name="Worksheet" r:id="rId3" imgW="10147353" imgH="7035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42" y="1103796"/>
                        <a:ext cx="8934450" cy="619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2CD7D6-9D6A-0EB8-645A-BAEBCCA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87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7C5C-7071-ECD6-9F6D-2D838401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21" y="93440"/>
            <a:ext cx="6347713" cy="183696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Cites Register van vertrek</a:t>
            </a:r>
            <a:endParaRPr lang="nl-BE" dirty="0">
              <a:solidFill>
                <a:srgbClr val="FF0000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7DEB3-223D-3655-ACB9-67B5FAD6F9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13473"/>
              </p:ext>
            </p:extLst>
          </p:nvPr>
        </p:nvGraphicFramePr>
        <p:xfrm>
          <a:off x="0" y="787920"/>
          <a:ext cx="9100627" cy="597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47354" imgH="6400877" progId="Excel.Sheet.12">
                  <p:embed/>
                </p:oleObj>
              </mc:Choice>
              <mc:Fallback>
                <p:oleObj name="Worksheet" r:id="rId2" imgW="9747354" imgH="6400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87920"/>
                        <a:ext cx="9100627" cy="597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C8A562-A4A0-5844-F477-39AF5A2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64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9977A-D11E-29E4-F227-EAFF6172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vogels;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D5553-E8C2-932A-4C4D-98A0A58D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Zorg voor een inventaris van uw vogels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Altijd een bewijs van legaliteit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Regelmatig wijzigingen bij Cites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Volg dit op onze ringmatenlijst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0742D-D5D6-AFE7-82FA-2032B64D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3E79C-FBDC-C2FB-AE3A-9226713F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35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vogels;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160590"/>
            <a:ext cx="8704161" cy="388077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Bij verhandeling       overdrachtsverklaring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Doe dit voor alle vogels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Ook bij Cites A vogels met Eu-certificaat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het bewijs van in beschermd milieu gehouden en gekweekt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jl: punthaak 3">
            <a:extLst>
              <a:ext uri="{FF2B5EF4-FFF2-40B4-BE49-F238E27FC236}">
                <a16:creationId xmlns:a16="http://schemas.microsoft.com/office/drawing/2014/main" id="{7F3FC989-F618-9636-F5F8-59F82BE82664}"/>
              </a:ext>
            </a:extLst>
          </p:cNvPr>
          <p:cNvSpPr/>
          <p:nvPr/>
        </p:nvSpPr>
        <p:spPr>
          <a:xfrm>
            <a:off x="4060890" y="2402681"/>
            <a:ext cx="324805" cy="19955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915933-CD70-5785-4335-BF5AA75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B4F0CE-E4E6-E8F6-65D9-8F54F82F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7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CA69A-3054-C118-5A03-910FAEEA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gezondheidscertificaat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B553D-3A94-61A3-D44D-4F30D457E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76933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Binnenland geen gezondheidscertificaat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Buitenland verplicht 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29AEE7-A7FD-E9F1-E308-4C399846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DFCBCE-AF70-CC82-9D3B-C66EB777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77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19F70-CC5A-9721-99F7-FE2C2F3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2D8BF-83AA-2BEC-2D2B-B7C7E2F7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19059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Particulieren, kopers: niet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Aanvraagformulier voor export</a:t>
            </a: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  zet particulier verkoper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2101A1-B67C-E190-BDA5-F26BB250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E570A-30A6-4BB7-F576-F67B54EB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4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EE02F-E7C5-4A5C-F75B-3E09561D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aanvragen?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BB648-CFA4-D347-C52E-A305A2EC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2968"/>
            <a:ext cx="7886700" cy="5065032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dag voor het transport van dieren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 indienen 48u op voorhand 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vòòr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12u bij uw LCE mailen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Sturen naar uw LCE (FAVV)</a:t>
            </a:r>
          </a:p>
          <a:p>
            <a:pPr lvl="1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Antwerpen 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Export.ANT@favv.be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Oost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Vl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Brabant: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Export.OVB@favv.be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Limburg- Brabant: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Export.VLI@favv.be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West Vlaanderen:  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Export.WVL@favv.be</a:t>
            </a:r>
            <a:endParaRPr lang="nl-BE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0F83AA-FF78-3143-3120-6016D74D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C7FFB-6264-3327-3BFC-EDB12A45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184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</TotalTime>
  <Words>901</Words>
  <Application>Microsoft Office PowerPoint</Application>
  <PresentationFormat>Diavoorstelling (4:3)</PresentationFormat>
  <Paragraphs>167</Paragraphs>
  <Slides>25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5" baseType="lpstr">
      <vt:lpstr>Arial</vt:lpstr>
      <vt:lpstr>Calibri</vt:lpstr>
      <vt:lpstr>Google Sans</vt:lpstr>
      <vt:lpstr>Helvetica Neue</vt:lpstr>
      <vt:lpstr>RO Sans</vt:lpstr>
      <vt:lpstr>Trebuchet MS</vt:lpstr>
      <vt:lpstr>Wingdings 3</vt:lpstr>
      <vt:lpstr>Facet</vt:lpstr>
      <vt:lpstr>Worksheet</vt:lpstr>
      <vt:lpstr>Acrobat Document</vt:lpstr>
      <vt:lpstr>          Vogels houden, verhandelen,           Belgische wetgeving   Willy Tieleman</vt:lpstr>
      <vt:lpstr>Het houden van vogels toekomstgericht</vt:lpstr>
      <vt:lpstr>Cites Register van binnenkomst</vt:lpstr>
      <vt:lpstr>Cites Register van vertrek</vt:lpstr>
      <vt:lpstr>Het houden van vogels; toekomstgericht</vt:lpstr>
      <vt:lpstr>Het houden van vogels; toekomstgericht</vt:lpstr>
      <vt:lpstr>Verhandelen van vogels met gezondheidscertificaat </vt:lpstr>
      <vt:lpstr>Gezondheidscertificaat </vt:lpstr>
      <vt:lpstr>Wanneer aanvragen?</vt:lpstr>
      <vt:lpstr>PowerPoint-presentatie</vt:lpstr>
      <vt:lpstr>Op aanvraagformulier</vt:lpstr>
      <vt:lpstr>PowerPoint-presentatie</vt:lpstr>
      <vt:lpstr>Land van bestemming </vt:lpstr>
      <vt:lpstr>Wanneer er geen registratie is  van de koper </vt:lpstr>
      <vt:lpstr>Wanneer er geen registratie is  van de koper </vt:lpstr>
      <vt:lpstr>Transport </vt:lpstr>
      <vt:lpstr>Wat is commercieel transport? </vt:lpstr>
      <vt:lpstr>Wat is commercieel transport? </vt:lpstr>
      <vt:lpstr>Is het transport commercieel? NEEN !</vt:lpstr>
      <vt:lpstr>Import van dieren</vt:lpstr>
      <vt:lpstr>PowerPoint-presentatie</vt:lpstr>
      <vt:lpstr>Gezondheidscertificaat </vt:lpstr>
      <vt:lpstr>Aanvraag klantnummer   keuring</vt:lpstr>
      <vt:lpstr>Wanneer aanvragen? </vt:lpstr>
      <vt:lpstr> Bedankt voor uw aandacht   voorzitter@aviornis,be Willy Tieleman Wetgeving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Tieleman</dc:creator>
  <cp:lastModifiedBy>Willy Tieleman</cp:lastModifiedBy>
  <cp:revision>170</cp:revision>
  <dcterms:created xsi:type="dcterms:W3CDTF">2023-08-12T16:40:12Z</dcterms:created>
  <dcterms:modified xsi:type="dcterms:W3CDTF">2025-02-12T10:22:11Z</dcterms:modified>
  <cp:contentStatus/>
</cp:coreProperties>
</file>