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257" r:id="rId3"/>
    <p:sldId id="275" r:id="rId4"/>
    <p:sldId id="266" r:id="rId5"/>
    <p:sldId id="270" r:id="rId6"/>
    <p:sldId id="271" r:id="rId7"/>
    <p:sldId id="263" r:id="rId8"/>
    <p:sldId id="273" r:id="rId9"/>
    <p:sldId id="269" r:id="rId10"/>
    <p:sldId id="267" r:id="rId11"/>
    <p:sldId id="276" r:id="rId12"/>
    <p:sldId id="264" r:id="rId13"/>
    <p:sldId id="272" r:id="rId14"/>
    <p:sldId id="265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>
      <p:cViewPr varScale="1">
        <p:scale>
          <a:sx n="55" d="100"/>
          <a:sy n="55" d="100"/>
        </p:scale>
        <p:origin x="107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7BB27-CE99-7348-86D9-BBD5AAD80B1E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01F7C-5768-964F-9580-C488B49D2CA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87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24 soorten, meeste zijn grotendeels groen, sommige lijken blauw maar als je goed naar de veren kijkt zit er ook bij Lady Ross en </a:t>
            </a:r>
            <a:r>
              <a:rPr lang="nl-NL" dirty="0" err="1"/>
              <a:t>Schildtoerako</a:t>
            </a:r>
            <a:r>
              <a:rPr lang="nl-NL" dirty="0"/>
              <a:t> een groene gloed in de veren. 4 grijze soorten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01F7C-5768-964F-9580-C488B49D2CA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010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 komen uit Afrika ten zuiden van de </a:t>
            </a:r>
            <a:r>
              <a:rPr lang="nl-NL" dirty="0" err="1"/>
              <a:t>sahara</a:t>
            </a:r>
            <a:r>
              <a:rPr lang="nl-NL" dirty="0"/>
              <a:t>. Allemaal in een eigen gebied, met hier en daar overlap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01F7C-5768-964F-9580-C488B49D2CA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7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 </a:t>
            </a:r>
            <a:r>
              <a:rPr lang="nl-NL" dirty="0" err="1"/>
              <a:t>toerakos</a:t>
            </a:r>
            <a:r>
              <a:rPr lang="nl-NL" dirty="0"/>
              <a:t> een risico.</a:t>
            </a:r>
            <a:r>
              <a:rPr lang="nl-NL" baseline="0" dirty="0"/>
              <a:t> </a:t>
            </a:r>
            <a:r>
              <a:rPr lang="nl-NL" baseline="0" dirty="0" err="1"/>
              <a:t>Hartlaub</a:t>
            </a:r>
            <a:r>
              <a:rPr lang="nl-NL" baseline="0" dirty="0"/>
              <a:t> en Fischer meest berucht. 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01F7C-5768-964F-9580-C488B49D2CA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8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 </a:t>
            </a:r>
            <a:r>
              <a:rPr lang="nl-NL" dirty="0" err="1"/>
              <a:t>toerakos</a:t>
            </a:r>
            <a:r>
              <a:rPr lang="nl-NL" dirty="0"/>
              <a:t> een risico.</a:t>
            </a:r>
            <a:r>
              <a:rPr lang="nl-NL" baseline="0" dirty="0"/>
              <a:t> </a:t>
            </a:r>
            <a:r>
              <a:rPr lang="nl-NL" baseline="0" dirty="0" err="1"/>
              <a:t>Hartlaub</a:t>
            </a:r>
            <a:r>
              <a:rPr lang="nl-NL" baseline="0" dirty="0"/>
              <a:t> en Fischer meest berucht. 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01F7C-5768-964F-9580-C488B49D2CA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8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ige driehoe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grpSp>
        <p:nvGrpSpPr>
          <p:cNvPr id="2" name="Groe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Vrije v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Vrije v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Rechte verbindingslijn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Punthaak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Punthaak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hthoekige driehoe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unthaak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Punthaak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879E7E6-4173-4FA0-8109-9E90349EAD43}" type="datetimeFigureOut">
              <a:rPr lang="nl-NL" smtClean="0"/>
              <a:pPr/>
              <a:t>31-10-2024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B2F17B4-CFDC-4C03-B007-5F34897399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7568" y="335699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Focusgroep </a:t>
            </a:r>
            <a:r>
              <a:rPr lang="nl-NL" dirty="0" err="1">
                <a:solidFill>
                  <a:srgbClr val="002060"/>
                </a:solidFill>
              </a:rPr>
              <a:t>toerako’s</a:t>
            </a:r>
            <a:br>
              <a:rPr lang="nl-NL" dirty="0">
                <a:solidFill>
                  <a:srgbClr val="002060"/>
                </a:solidFill>
              </a:rPr>
            </a:br>
            <a:br>
              <a:rPr lang="nl-NL" sz="2200" dirty="0">
                <a:solidFill>
                  <a:srgbClr val="002060"/>
                </a:solidFill>
              </a:rPr>
            </a:br>
            <a:br>
              <a:rPr lang="nl-NL" dirty="0">
                <a:solidFill>
                  <a:srgbClr val="002060"/>
                </a:solidFill>
              </a:rPr>
            </a:br>
            <a:br>
              <a:rPr lang="nl-NL" dirty="0">
                <a:solidFill>
                  <a:srgbClr val="002060"/>
                </a:solidFill>
              </a:rPr>
            </a:br>
            <a:br>
              <a:rPr lang="nl-NL" dirty="0">
                <a:solidFill>
                  <a:srgbClr val="002060"/>
                </a:solidFill>
              </a:rPr>
            </a:br>
            <a:br>
              <a:rPr lang="nl-NL" dirty="0">
                <a:solidFill>
                  <a:srgbClr val="002060"/>
                </a:solidFill>
              </a:rPr>
            </a:br>
            <a:br>
              <a:rPr lang="nl-NL" sz="2200" dirty="0">
                <a:solidFill>
                  <a:srgbClr val="002060"/>
                </a:solidFill>
              </a:rPr>
            </a:br>
            <a:r>
              <a:rPr lang="nl-NL" sz="2200" dirty="0">
                <a:solidFill>
                  <a:srgbClr val="002060"/>
                </a:solidFill>
              </a:rPr>
              <a:t>Johan </a:t>
            </a:r>
            <a:r>
              <a:rPr lang="nl-NL" sz="2200" dirty="0" err="1">
                <a:solidFill>
                  <a:srgbClr val="002060"/>
                </a:solidFill>
              </a:rPr>
              <a:t>Convens</a:t>
            </a:r>
            <a:endParaRPr lang="nl-NL" sz="2200" dirty="0">
              <a:solidFill>
                <a:srgbClr val="002060"/>
              </a:solidFill>
            </a:endParaRPr>
          </a:p>
        </p:txBody>
      </p:sp>
      <p:pic>
        <p:nvPicPr>
          <p:cNvPr id="3" name="Afbeelding 2" descr="fisher man kop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3" y="1484785"/>
            <a:ext cx="3313770" cy="24026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35280" cy="1143000"/>
          </a:xfrm>
        </p:spPr>
        <p:txBody>
          <a:bodyPr>
            <a:noAutofit/>
          </a:bodyPr>
          <a:lstStyle/>
          <a:p>
            <a:r>
              <a:rPr lang="nl-NL" sz="3600" dirty="0"/>
              <a:t>Kweken van toerako’s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2316680"/>
            <a:ext cx="20882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Joris\Pictures\vogels 2011\IMG_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2316680"/>
            <a:ext cx="2304256" cy="1967124"/>
          </a:xfrm>
          <a:prstGeom prst="rect">
            <a:avLst/>
          </a:prstGeom>
          <a:noFill/>
        </p:spPr>
      </p:pic>
      <p:pic>
        <p:nvPicPr>
          <p:cNvPr id="3078" name="Picture 6" descr="C:\Users\Joris\Pictures\vogels 2011\IMG_0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10" y="2316681"/>
            <a:ext cx="1512167" cy="1967123"/>
          </a:xfrm>
          <a:prstGeom prst="rect">
            <a:avLst/>
          </a:prstGeom>
          <a:noFill/>
        </p:spPr>
      </p:pic>
      <p:pic>
        <p:nvPicPr>
          <p:cNvPr id="3079" name="Picture 7" descr="C:\Users\Joris\Pictures\vogels 2011\Fisher jon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2316681"/>
            <a:ext cx="2736305" cy="1968575"/>
          </a:xfrm>
          <a:prstGeom prst="rect">
            <a:avLst/>
          </a:prstGeom>
          <a:noFill/>
        </p:spPr>
      </p:pic>
      <p:cxnSp>
        <p:nvCxnSpPr>
          <p:cNvPr id="13" name="Rechte verbindingslijn met pijl 12"/>
          <p:cNvCxnSpPr/>
          <p:nvPr/>
        </p:nvCxnSpPr>
        <p:spPr>
          <a:xfrm flipV="1">
            <a:off x="2783632" y="3779748"/>
            <a:ext cx="216024" cy="21602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2927648" y="3923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2423592" y="395147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kip</a:t>
            </a:r>
          </a:p>
        </p:txBody>
      </p:sp>
      <p:cxnSp>
        <p:nvCxnSpPr>
          <p:cNvPr id="18" name="Rechte verbindingslijn met pijl 17"/>
          <p:cNvCxnSpPr/>
          <p:nvPr/>
        </p:nvCxnSpPr>
        <p:spPr>
          <a:xfrm flipV="1">
            <a:off x="2409737" y="2597177"/>
            <a:ext cx="216024" cy="216024"/>
          </a:xfrm>
          <a:prstGeom prst="straightConnector1">
            <a:avLst/>
          </a:prstGeom>
          <a:ln w="2222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1775520" y="2267580"/>
            <a:ext cx="114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toerako</a:t>
            </a: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007768" y="43558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weken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951984" y="43558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maanden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112224" y="43558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maanden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1775520" y="43558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 dagen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855640" y="515719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accent4">
                    <a:lumMod val="50000"/>
                  </a:schemeClr>
                </a:solidFill>
              </a:rPr>
              <a:t>Van ei tot </a:t>
            </a:r>
            <a:r>
              <a:rPr lang="nl-NL" sz="2800" dirty="0" err="1">
                <a:solidFill>
                  <a:schemeClr val="accent4">
                    <a:lumMod val="50000"/>
                  </a:schemeClr>
                </a:solidFill>
              </a:rPr>
              <a:t>toerako</a:t>
            </a:r>
            <a:endParaRPr lang="nl-N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Kweken met </a:t>
            </a:r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Vinden ze elkaar aardig?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096000" y="1556792"/>
            <a:ext cx="5400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Het moet klikken tussen de man en pop</a:t>
            </a:r>
          </a:p>
          <a:p>
            <a:r>
              <a:rPr lang="nl-NL" sz="2000" b="1" dirty="0">
                <a:solidFill>
                  <a:schemeClr val="tx2"/>
                </a:solidFill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Broedseizoen vanaf maart tot oktober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2 tot 3 eieren per legsel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Een mandje of wijnkistje, houtenbakje met duivenschotel in</a:t>
            </a:r>
          </a:p>
          <a:p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271464" y="4995174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0090"/>
                </a:solidFill>
              </a:rPr>
              <a:t>Geen klik, geen bevruchte eieren !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Kweken met </a:t>
            </a:r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7471130-E111-EE6C-7D87-C322600361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296144"/>
            <a:ext cx="3699029" cy="36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5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Natuurbroed: de voorkeur</a:t>
            </a:r>
          </a:p>
        </p:txBody>
      </p:sp>
      <p:pic>
        <p:nvPicPr>
          <p:cNvPr id="3074" name="Picture 2" descr="C:\Users\Joris\Pictures\vogels 2011\schildtoerako + j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1628801"/>
            <a:ext cx="3312368" cy="2252731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>
            <a:off x="6096000" y="1556793"/>
            <a:ext cx="51845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</a:t>
            </a:r>
            <a:r>
              <a:rPr lang="nl-NL" sz="2000" b="1" dirty="0">
                <a:solidFill>
                  <a:schemeClr val="tx2"/>
                </a:solidFill>
              </a:rPr>
              <a:t>Niet alle soorten broeden zelf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Soms gebruiken we pleegouders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Ook natuurbroed heeft zijn nadelen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Wat voeren de oudervogels?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Kweken met </a:t>
            </a:r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EBA7924-C966-4C41-5576-B10EBF98CC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560" y="3995678"/>
            <a:ext cx="3312368" cy="258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Handopfok</a:t>
            </a:r>
            <a:r>
              <a:rPr lang="nl-NL" dirty="0"/>
              <a:t>: als ze zelf niet willen</a:t>
            </a:r>
          </a:p>
        </p:txBody>
      </p:sp>
      <p:pic>
        <p:nvPicPr>
          <p:cNvPr id="3077" name="Picture 5" descr="C:\Users\Joris\Pictures\vogels 2011\IMG_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9" y="1357298"/>
            <a:ext cx="5472607" cy="3357586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2855640" y="4623520"/>
            <a:ext cx="6018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1D314E"/>
                </a:solidFill>
              </a:rPr>
              <a:t>Door schade en schande wijs worden!!!</a:t>
            </a:r>
          </a:p>
          <a:p>
            <a:r>
              <a:rPr lang="nl-NL" sz="2400" b="1" dirty="0">
                <a:solidFill>
                  <a:srgbClr val="1D314E"/>
                </a:solidFill>
              </a:rPr>
              <a:t>	      </a:t>
            </a:r>
            <a:endParaRPr lang="nl-NL" sz="2000" b="1" dirty="0">
              <a:solidFill>
                <a:srgbClr val="1D3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7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Focusgroep </a:t>
            </a:r>
            <a:r>
              <a:rPr lang="nl-NL" dirty="0" err="1"/>
              <a:t>toerako’s</a:t>
            </a:r>
            <a:endParaRPr lang="nl-N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499765"/>
            <a:ext cx="34787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B3BD3F-9A25-03FA-19C2-75018A823001}"/>
              </a:ext>
            </a:extLst>
          </p:cNvPr>
          <p:cNvSpPr txBox="1"/>
          <p:nvPr/>
        </p:nvSpPr>
        <p:spPr>
          <a:xfrm>
            <a:off x="5303913" y="1961834"/>
            <a:ext cx="57606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</a:t>
            </a:r>
            <a:r>
              <a:rPr lang="nl-NL" sz="2000" b="1" dirty="0">
                <a:solidFill>
                  <a:schemeClr val="tx2"/>
                </a:solidFill>
              </a:rPr>
              <a:t>Focusgroep bestaat dit jaar 25 jaar!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</a:t>
            </a:r>
            <a:r>
              <a:rPr lang="nl-NL" sz="2000" b="1" dirty="0" err="1">
                <a:solidFill>
                  <a:schemeClr val="tx2"/>
                </a:solidFill>
              </a:rPr>
              <a:t>Toerakodag</a:t>
            </a:r>
            <a:r>
              <a:rPr lang="nl-NL" sz="2000" b="1" dirty="0">
                <a:solidFill>
                  <a:schemeClr val="tx2"/>
                </a:solidFill>
              </a:rPr>
              <a:t> het jaarlijks hoogtepunt</a:t>
            </a: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Dit jaar op 16 september in </a:t>
            </a:r>
            <a:r>
              <a:rPr lang="nl-NL" sz="2000" b="1" dirty="0" err="1">
                <a:solidFill>
                  <a:schemeClr val="tx2"/>
                </a:solidFill>
              </a:rPr>
              <a:t>BestZoo</a:t>
            </a: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</a:rPr>
              <a:t> Interessante lezingen en het uitwisselen van     ervaringen.</a:t>
            </a:r>
          </a:p>
          <a:p>
            <a:pPr>
              <a:buFont typeface="Arial" pitchFamily="34" charset="0"/>
              <a:buChar char="•"/>
            </a:pPr>
            <a:endParaRPr lang="nl-BE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BE" sz="2000" b="1" dirty="0">
                <a:solidFill>
                  <a:srgbClr val="FF0000"/>
                </a:solidFill>
              </a:rPr>
              <a:t>Inschrijven tot 1 september</a:t>
            </a:r>
            <a:endParaRPr lang="nl-NL" sz="20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endParaRPr lang="nl-NL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432F5620-FF1F-BAD0-5ED8-E9C94E894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112589"/>
            <a:ext cx="24384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711350"/>
            <a:ext cx="8229600" cy="4525963"/>
          </a:xfrm>
        </p:spPr>
        <p:txBody>
          <a:bodyPr/>
          <a:lstStyle/>
          <a:p>
            <a:r>
              <a:rPr lang="nl-NL" dirty="0" err="1"/>
              <a:t>Toerako’s</a:t>
            </a:r>
            <a:r>
              <a:rPr lang="nl-NL" dirty="0"/>
              <a:t> in het wild</a:t>
            </a:r>
          </a:p>
          <a:p>
            <a:endParaRPr lang="nl-NL" dirty="0"/>
          </a:p>
          <a:p>
            <a:r>
              <a:rPr lang="nl-NL" dirty="0" err="1"/>
              <a:t>Toerako’s</a:t>
            </a:r>
            <a:r>
              <a:rPr lang="nl-NL" dirty="0"/>
              <a:t> in gevangenschap </a:t>
            </a:r>
          </a:p>
          <a:p>
            <a:endParaRPr lang="nl-NL" dirty="0"/>
          </a:p>
          <a:p>
            <a:r>
              <a:rPr lang="nl-NL" dirty="0"/>
              <a:t>Kweken met </a:t>
            </a:r>
            <a:r>
              <a:rPr lang="nl-NL" dirty="0" err="1"/>
              <a:t>toerako’s</a:t>
            </a:r>
            <a:endParaRPr lang="nl-NL" dirty="0"/>
          </a:p>
          <a:p>
            <a:endParaRPr lang="nl-NL" dirty="0"/>
          </a:p>
          <a:p>
            <a:r>
              <a:rPr lang="nl-NL" dirty="0"/>
              <a:t>Focusgroep </a:t>
            </a:r>
            <a:r>
              <a:rPr lang="nl-NL" dirty="0" err="1"/>
              <a:t>toerako’s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A343E-308D-365E-C24B-2A4CBB34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3640" y="2420888"/>
            <a:ext cx="34787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96" y="-27384"/>
            <a:ext cx="925150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Waar komen </a:t>
            </a:r>
            <a:r>
              <a:rPr lang="nl-NL" dirty="0" err="1"/>
              <a:t>toerakos</a:t>
            </a:r>
            <a:r>
              <a:rPr lang="nl-NL" dirty="0"/>
              <a:t> vandaan?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988841"/>
            <a:ext cx="4733032" cy="3103517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 flipV="1">
            <a:off x="6528048" y="3645024"/>
            <a:ext cx="2376264" cy="216024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328" y="3140968"/>
            <a:ext cx="576064" cy="10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Rechte verbindingslijn 18"/>
          <p:cNvCxnSpPr/>
          <p:nvPr/>
        </p:nvCxnSpPr>
        <p:spPr>
          <a:xfrm flipV="1">
            <a:off x="6456040" y="2636912"/>
            <a:ext cx="2160240" cy="1080120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0296" y="2060848"/>
            <a:ext cx="576064" cy="10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Rechte verbindingslijn 22"/>
          <p:cNvCxnSpPr/>
          <p:nvPr/>
        </p:nvCxnSpPr>
        <p:spPr>
          <a:xfrm>
            <a:off x="2927648" y="3212976"/>
            <a:ext cx="2736304" cy="576064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3143672" y="3861048"/>
            <a:ext cx="2736304" cy="360040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V="1">
            <a:off x="3719736" y="3933056"/>
            <a:ext cx="2448272" cy="1152128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chart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1544" y="2708920"/>
            <a:ext cx="864096" cy="1008112"/>
          </a:xfrm>
          <a:prstGeom prst="rect">
            <a:avLst/>
          </a:prstGeom>
        </p:spPr>
      </p:pic>
      <p:cxnSp>
        <p:nvCxnSpPr>
          <p:cNvPr id="29" name="Rechte verbindingslijn 28"/>
          <p:cNvCxnSpPr/>
          <p:nvPr/>
        </p:nvCxnSpPr>
        <p:spPr>
          <a:xfrm>
            <a:off x="6312024" y="4293096"/>
            <a:ext cx="2304256" cy="360040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hart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60297" y="4221088"/>
            <a:ext cx="570477" cy="100811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664" y="4709014"/>
            <a:ext cx="552450" cy="10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chart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5934" y="3717032"/>
            <a:ext cx="585731" cy="1008112"/>
          </a:xfrm>
          <a:prstGeom prst="rect">
            <a:avLst/>
          </a:prstGeom>
        </p:spPr>
      </p:pic>
      <p:cxnSp>
        <p:nvCxnSpPr>
          <p:cNvPr id="38" name="Rechte verbindingslijn 37"/>
          <p:cNvCxnSpPr/>
          <p:nvPr/>
        </p:nvCxnSpPr>
        <p:spPr>
          <a:xfrm flipH="1">
            <a:off x="4295800" y="4077072"/>
            <a:ext cx="1872208" cy="1152128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chart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07768" y="5373216"/>
            <a:ext cx="498096" cy="1008112"/>
          </a:xfrm>
          <a:prstGeom prst="rect">
            <a:avLst/>
          </a:prstGeom>
        </p:spPr>
      </p:pic>
      <p:cxnSp>
        <p:nvCxnSpPr>
          <p:cNvPr id="41" name="Rechte verbindingslijn 40"/>
          <p:cNvCxnSpPr/>
          <p:nvPr/>
        </p:nvCxnSpPr>
        <p:spPr>
          <a:xfrm flipV="1">
            <a:off x="6384032" y="2636912"/>
            <a:ext cx="864096" cy="1008112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60096" y="1556792"/>
            <a:ext cx="5760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Rechte verbindingslijn 44"/>
          <p:cNvCxnSpPr/>
          <p:nvPr/>
        </p:nvCxnSpPr>
        <p:spPr>
          <a:xfrm flipH="1" flipV="1">
            <a:off x="5447928" y="2564904"/>
            <a:ext cx="504056" cy="1152128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0722" y="1484784"/>
            <a:ext cx="60523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Rechte verbindingslijn 47"/>
          <p:cNvCxnSpPr/>
          <p:nvPr/>
        </p:nvCxnSpPr>
        <p:spPr>
          <a:xfrm flipV="1">
            <a:off x="5735960" y="4077072"/>
            <a:ext cx="504056" cy="1080120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chart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75921" y="5301208"/>
            <a:ext cx="504061" cy="1024242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44072" y="5445224"/>
            <a:ext cx="576064" cy="10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Rechte verbindingslijn 51"/>
          <p:cNvCxnSpPr/>
          <p:nvPr/>
        </p:nvCxnSpPr>
        <p:spPr>
          <a:xfrm flipH="1" flipV="1">
            <a:off x="6240016" y="4221088"/>
            <a:ext cx="504056" cy="1152128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/>
          <p:nvPr/>
        </p:nvCxnSpPr>
        <p:spPr>
          <a:xfrm flipH="1" flipV="1">
            <a:off x="6312024" y="4005064"/>
            <a:ext cx="1296144" cy="1080120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chart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680176" y="5157192"/>
            <a:ext cx="576064" cy="1008112"/>
          </a:xfrm>
          <a:prstGeom prst="rect">
            <a:avLst/>
          </a:prstGeom>
        </p:spPr>
      </p:pic>
      <p:cxnSp>
        <p:nvCxnSpPr>
          <p:cNvPr id="28" name="Rechte verbindingslijn 27"/>
          <p:cNvCxnSpPr/>
          <p:nvPr/>
        </p:nvCxnSpPr>
        <p:spPr>
          <a:xfrm flipH="1" flipV="1">
            <a:off x="4223792" y="2564904"/>
            <a:ext cx="1728192" cy="1224136"/>
          </a:xfrm>
          <a:prstGeom prst="line">
            <a:avLst/>
          </a:prstGeom>
          <a:ln w="190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1704" y="1777752"/>
            <a:ext cx="723900" cy="12192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919536" y="353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het wild</a:t>
            </a:r>
          </a:p>
        </p:txBody>
      </p:sp>
    </p:spTree>
    <p:extLst>
      <p:ext uri="{BB962C8B-B14F-4D97-AF65-F5344CB8AC3E}">
        <p14:creationId xmlns:p14="http://schemas.microsoft.com/office/powerpoint/2010/main" val="739818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Hoe leven ze in het wild?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951984" y="1397675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Tropisch klimaat</a:t>
            </a:r>
          </a:p>
          <a:p>
            <a:r>
              <a:rPr lang="nl-NL" b="1" dirty="0">
                <a:solidFill>
                  <a:schemeClr val="tx2"/>
                </a:solidFill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In tropisch regenwoud en savanne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Worden “</a:t>
            </a:r>
            <a:r>
              <a:rPr lang="nl-NL" b="1" dirty="0" err="1">
                <a:solidFill>
                  <a:schemeClr val="tx2"/>
                </a:solidFill>
              </a:rPr>
              <a:t>loerie</a:t>
            </a:r>
            <a:r>
              <a:rPr lang="nl-NL" b="1" dirty="0">
                <a:solidFill>
                  <a:schemeClr val="tx2"/>
                </a:solidFill>
              </a:rPr>
              <a:t>” genoemd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5951984" y="3933057"/>
            <a:ext cx="403244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Eten vruchten en groen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Wonen in verschillende gebieden en eten verschillend!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Film Albert Aarts een aanrader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  </a:t>
            </a:r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4134" y="1268761"/>
            <a:ext cx="3703835" cy="266429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402" y="4005063"/>
            <a:ext cx="3706567" cy="252028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het wild</a:t>
            </a:r>
          </a:p>
        </p:txBody>
      </p:sp>
    </p:spTree>
    <p:extLst>
      <p:ext uri="{BB962C8B-B14F-4D97-AF65-F5344CB8AC3E}">
        <p14:creationId xmlns:p14="http://schemas.microsoft.com/office/powerpoint/2010/main" val="3602611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F447834-D455-2CF1-144B-FEA402268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69336"/>
            <a:ext cx="7772400" cy="436771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Huisvesting</a:t>
            </a:r>
          </a:p>
        </p:txBody>
      </p:sp>
      <p:sp>
        <p:nvSpPr>
          <p:cNvPr id="8" name="Ovaal 7"/>
          <p:cNvSpPr/>
          <p:nvPr/>
        </p:nvSpPr>
        <p:spPr>
          <a:xfrm>
            <a:off x="2243572" y="4509120"/>
            <a:ext cx="194421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207568" y="46900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Onderdeel van de tuin</a:t>
            </a:r>
          </a:p>
        </p:txBody>
      </p:sp>
      <p:sp>
        <p:nvSpPr>
          <p:cNvPr id="10" name="Ovaal 9"/>
          <p:cNvSpPr/>
          <p:nvPr/>
        </p:nvSpPr>
        <p:spPr>
          <a:xfrm>
            <a:off x="7860196" y="4509120"/>
            <a:ext cx="194421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824192" y="46900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Goed 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begroeid</a:t>
            </a:r>
          </a:p>
        </p:txBody>
      </p:sp>
      <p:sp>
        <p:nvSpPr>
          <p:cNvPr id="12" name="Ovaal 11"/>
          <p:cNvSpPr/>
          <p:nvPr/>
        </p:nvSpPr>
        <p:spPr>
          <a:xfrm>
            <a:off x="7860196" y="1340768"/>
            <a:ext cx="194421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824192" y="152166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Uit huis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zichtbaar</a:t>
            </a:r>
          </a:p>
        </p:txBody>
      </p:sp>
      <p:sp>
        <p:nvSpPr>
          <p:cNvPr id="14" name="Ovaal 13"/>
          <p:cNvSpPr/>
          <p:nvPr/>
        </p:nvSpPr>
        <p:spPr>
          <a:xfrm>
            <a:off x="2243572" y="1340768"/>
            <a:ext cx="194421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207568" y="152166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Voldoende ruimte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gevangenschap</a:t>
            </a:r>
          </a:p>
        </p:txBody>
      </p:sp>
    </p:spTree>
    <p:extLst>
      <p:ext uri="{BB962C8B-B14F-4D97-AF65-F5344CB8AC3E}">
        <p14:creationId xmlns:p14="http://schemas.microsoft.com/office/powerpoint/2010/main" val="5771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Huisvesting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951984" y="1347733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Een koppel toerako’s per volière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Beplanting om te schuilen en om van te eten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830272" y="2564904"/>
            <a:ext cx="51125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Combinatie met andere vogels mogelijk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Binnenhokken (verwarmd, vorstvrij)       hoeven niet groot te zijn 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In de winter gaan de </a:t>
            </a:r>
            <a:r>
              <a:rPr lang="nl-NL" b="1" dirty="0" err="1">
                <a:solidFill>
                  <a:schemeClr val="tx2"/>
                </a:solidFill>
              </a:rPr>
              <a:t>toerako’s</a:t>
            </a:r>
            <a:r>
              <a:rPr lang="nl-NL" b="1" dirty="0">
                <a:solidFill>
                  <a:schemeClr val="tx2"/>
                </a:solidFill>
              </a:rPr>
              <a:t> </a:t>
            </a:r>
            <a:r>
              <a:rPr lang="nl-NL" b="1" dirty="0" err="1">
                <a:solidFill>
                  <a:schemeClr val="tx2"/>
                </a:solidFill>
              </a:rPr>
              <a:t>s’avonds</a:t>
            </a:r>
            <a:r>
              <a:rPr lang="nl-NL" b="1" dirty="0">
                <a:solidFill>
                  <a:schemeClr val="tx2"/>
                </a:solidFill>
              </a:rPr>
              <a:t> naar binnen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  </a:t>
            </a:r>
          </a:p>
          <a:p>
            <a:endParaRPr lang="nl-NL" dirty="0"/>
          </a:p>
        </p:txBody>
      </p:sp>
      <p:pic>
        <p:nvPicPr>
          <p:cNvPr id="1027" name="Picture 3" descr="C:\Users\Joris\Pictures\vogels 2011\pronkende temmin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3861048"/>
            <a:ext cx="3672408" cy="2924944"/>
          </a:xfrm>
          <a:prstGeom prst="rect">
            <a:avLst/>
          </a:prstGeo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544" y="1340769"/>
            <a:ext cx="3672406" cy="244827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gevangenschap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Voeding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504" y="620688"/>
            <a:ext cx="34918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564904"/>
            <a:ext cx="2379086" cy="4013696"/>
          </a:xfrm>
          <a:prstGeom prst="rect">
            <a:avLst/>
          </a:prstGeom>
        </p:spPr>
      </p:pic>
      <p:sp>
        <p:nvSpPr>
          <p:cNvPr id="9" name="PIJL-RECHTS 8"/>
          <p:cNvSpPr/>
          <p:nvPr/>
        </p:nvSpPr>
        <p:spPr>
          <a:xfrm rot="19441577">
            <a:off x="5785701" y="2194464"/>
            <a:ext cx="504056" cy="484632"/>
          </a:xfrm>
          <a:prstGeom prst="rightArrow">
            <a:avLst>
              <a:gd name="adj1" fmla="val 2141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4446112"/>
            <a:ext cx="4104456" cy="2734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570" y="1389112"/>
            <a:ext cx="3926382" cy="261595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gevangenschap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152" y="191683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9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Agressie: het grootste gevaar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1556792"/>
            <a:ext cx="4105988" cy="288032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096000" y="1556793"/>
            <a:ext cx="47525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Komt bij alle soorten voor</a:t>
            </a:r>
          </a:p>
          <a:p>
            <a:r>
              <a:rPr lang="nl-NL" b="1" dirty="0">
                <a:solidFill>
                  <a:schemeClr val="tx2"/>
                </a:solidFill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</a:t>
            </a:r>
            <a:r>
              <a:rPr lang="nl-NL" b="1" dirty="0" err="1">
                <a:solidFill>
                  <a:schemeClr val="tx2"/>
                </a:solidFill>
              </a:rPr>
              <a:t>Hartlaub</a:t>
            </a:r>
            <a:r>
              <a:rPr lang="nl-NL" b="1" dirty="0">
                <a:solidFill>
                  <a:schemeClr val="tx2"/>
                </a:solidFill>
              </a:rPr>
              <a:t> en Fischer meest berucht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Onvoorspelbaar gedrag</a:t>
            </a: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In sommige gevallen is er sprake van een patroon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b="1" dirty="0">
                <a:solidFill>
                  <a:schemeClr val="tx2"/>
                </a:solidFill>
              </a:rPr>
              <a:t> Belangrijkste advies:</a:t>
            </a:r>
            <a:endParaRPr lang="nl-NL" sz="2400" b="1" dirty="0">
              <a:solidFill>
                <a:schemeClr val="tx2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735960" y="544522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0090"/>
                </a:solidFill>
              </a:rPr>
              <a:t>Goed observeren</a:t>
            </a:r>
            <a:r>
              <a:rPr lang="nl-NL" sz="2800" dirty="0">
                <a:solidFill>
                  <a:srgbClr val="000090"/>
                </a:solidFill>
              </a:rPr>
              <a:t>!!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919536" y="-273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Toerako’s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gevangenschap</a:t>
            </a:r>
          </a:p>
        </p:txBody>
      </p:sp>
    </p:spTree>
    <p:extLst>
      <p:ext uri="{BB962C8B-B14F-4D97-AF65-F5344CB8AC3E}">
        <p14:creationId xmlns:p14="http://schemas.microsoft.com/office/powerpoint/2010/main" val="3979432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518</TotalTime>
  <Words>426</Words>
  <Application>Microsoft Office PowerPoint</Application>
  <PresentationFormat>Breedbeeld</PresentationFormat>
  <Paragraphs>115</Paragraphs>
  <Slides>14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Arial</vt:lpstr>
      <vt:lpstr>Calibri</vt:lpstr>
      <vt:lpstr>Lucida Sans Unicode</vt:lpstr>
      <vt:lpstr>Verdana</vt:lpstr>
      <vt:lpstr>Wingdings 2</vt:lpstr>
      <vt:lpstr>Wingdings 3</vt:lpstr>
      <vt:lpstr>Concours</vt:lpstr>
      <vt:lpstr>Focusgroep toerako’s       Johan Convens</vt:lpstr>
      <vt:lpstr>Agenda</vt:lpstr>
      <vt:lpstr>PowerPoint-presentatie</vt:lpstr>
      <vt:lpstr>Waar komen toerakos vandaan?</vt:lpstr>
      <vt:lpstr>Hoe leven ze in het wild?</vt:lpstr>
      <vt:lpstr>Huisvesting</vt:lpstr>
      <vt:lpstr>Huisvesting</vt:lpstr>
      <vt:lpstr>Voeding</vt:lpstr>
      <vt:lpstr>Agressie: het grootste gevaar</vt:lpstr>
      <vt:lpstr>Kweken van toerako’s</vt:lpstr>
      <vt:lpstr>Vinden ze elkaar aardig?</vt:lpstr>
      <vt:lpstr>Natuurbroed: de voorkeur</vt:lpstr>
      <vt:lpstr>Handopfok: als ze zelf niet willen</vt:lpstr>
      <vt:lpstr>Focusgroep toerako’s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Kweekresultaten 2011</dc:title>
  <dc:creator>Joris</dc:creator>
  <cp:lastModifiedBy>Willy Tieleman</cp:lastModifiedBy>
  <cp:revision>96</cp:revision>
  <dcterms:created xsi:type="dcterms:W3CDTF">2011-08-30T19:22:59Z</dcterms:created>
  <dcterms:modified xsi:type="dcterms:W3CDTF">2024-10-31T13:07:06Z</dcterms:modified>
</cp:coreProperties>
</file>