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439" r:id="rId3"/>
    <p:sldId id="435" r:id="rId4"/>
    <p:sldId id="472" r:id="rId5"/>
    <p:sldId id="440" r:id="rId6"/>
    <p:sldId id="441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4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BEE50-54B1-4B72-9568-EF26DEE428F6}" type="datetimeFigureOut">
              <a:rPr lang="nl-BE" smtClean="0"/>
              <a:t>3/03/2025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5ACCF-9B52-4034-A7C0-205145D9EDA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798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7D979-4610-4470-8D3E-72492945E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FDAC04B-C9F3-163B-D6D2-DC919068B1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8BAEF2A-1FBC-5F0E-07D1-5452420F82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F3589DD-9C7A-5D06-77E5-A990680B9D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A3996E-0EAA-420D-86E0-E8C42636056C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614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Waarvan  1 koppel bij een Nederlandse liefhebber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A3996E-0EAA-420D-86E0-E8C42636056C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52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9044864A-F10B-42D8-A9F3-4808FA14DC06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6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D551-B3AE-453A-BE36-A1A0AA2EF6A4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AB5E-C0A6-4EC6-A0E6-6D897848C291}" type="datetime1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91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el, grafiek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/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F4C9BC-0BEB-8FF6-E082-E8CCF669B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95CB9B-735D-57B7-24F8-2A9138E5B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893082-6E80-016E-4611-DBC2960A1E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544D-18AC-496C-A466-DB5A2622E531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10330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D59AD-F15A-564B-9C9F-FC5A2906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B21CA-CFFC-54D7-38A2-AC685005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15795-4506-2DBD-1B70-ECA5AA3D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24AA-70F9-4ED6-BF33-9A84BD7218E8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734196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C69C-15E0-85E1-A362-2E2DCADA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59A6E-CAF6-F209-4C0E-A4CB4F9D8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FBCCD-CB19-6E02-0AA3-BE4F6BCD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2E8B-8121-41A6-9B2C-22A4B1C92F8C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0087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8AA56-7696-6BAA-662D-BDED8A92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3A561-06FA-8644-7A69-18D8CDB0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3A1D-F873-67F8-1A96-3FA29F6C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F923-6961-4825-824A-051455F253E1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131991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8F3282-F003-58A3-E099-C9882C96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1BDD85-6F82-DF4C-69B6-1C9A7A73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6F1B69-89BF-0383-C316-F0B5C195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16473-2385-4375-941F-86FC03BA1233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255412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932892-F39B-3EC9-FCAA-156DA926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4ACBAD9-96AE-A272-C420-1128F841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F967DBA-78F9-9D1C-05BE-C8B1DC0D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B01F9-A1A9-4F99-95B6-0803631EF955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798621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19FC7D0-2701-8DA6-BD2D-DFE52FE1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13B0818-E8A0-07E7-02A4-D3C31861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2BF93D-0BAC-53AE-D02E-2731A707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3082-E179-4494-9EE0-B68533A2B119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95531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515144-CB86-9E90-3D5F-C5768A5F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D1BD03D-0F08-0AED-26E3-DB185E95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DE1969-5533-10E1-3BD1-4524AE8F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2478-2D56-4E72-B2A8-9BF69C8E365E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64691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E6B0-6B72-4991-BE89-20AEB81FB7E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659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5E4D0F-E530-F576-D0E6-AF15D489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182049-FA78-D138-DF25-3F0914C0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D390B5-7A03-1662-3BDE-BB0C38B68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E248D-3A3A-4D35-9D2F-27759338F277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148246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360944-15E6-7536-1A1A-E396947F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B06F50-D9D7-BD0C-137A-E69CD169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D842D1-6350-5A0C-6555-5CA78A1F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9B1F-7EEB-450D-A6B0-77FA6DA8D836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554288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E4E42-8A29-C260-F735-9A8CE632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6BF4-59E9-B591-CE54-BFC6EDEB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EDC3B-D618-5FC3-3D6C-BF446988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92D6-3A33-4B4A-BABC-14AACB534E6B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658990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C7133-1BCC-AE68-E9AA-D70CAB7D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474F0-2444-A3B3-B2CD-956BA0AF9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6A1AA-A552-AA7E-E41C-E4B1E999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2F4E-F7EE-4A15-BE87-3A5FDF285B23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952047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3759200" y="1981200"/>
            <a:ext cx="8128000" cy="4114800"/>
          </a:xfrm>
        </p:spPr>
        <p:txBody>
          <a:bodyPr rtlCol="0">
            <a:normAutofit/>
          </a:bodyPr>
          <a:lstStyle/>
          <a:p>
            <a:pPr lvl="0"/>
            <a:endParaRPr lang="nl-BE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CB995-5978-2673-1A65-1CD617CE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91E0F-CFEA-5B86-2006-DE521640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069C0-81D4-DAB3-48A0-B59F81BB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791D-9ACA-412B-86E0-DF6EEDE5C5B5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45440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34D-5297-4F2F-9B68-4D5B66EE100F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28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62F7-C5CE-4EF2-802A-C1F943415917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73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A235-B6A4-4E4B-BFB1-069ECC23150F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97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77C6-4BDB-4E93-9565-87460F619679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11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39B1-325C-4D6E-B105-292906AF624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0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6B16-B1A5-4020-805B-B90323008CB4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23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A4B4-031F-4092-A105-2932EBD998E7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67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92E19A-A7B6-4875-BABE-9BDDA85C91FA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6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4FB612-B9B7-0527-C046-47FADCAB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stijl te bewerken</a:t>
            </a:r>
            <a:endParaRPr lang="en-US" altLang="nl-B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C17D3C4-0E86-3C0E-F6B9-0911075C5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Klikken om de tekststijl van het model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en-US" alt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E0F74-1B93-F751-71A1-C725A2A65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BE" altLang="nl-BE"/>
              <a:t>23/02/ 2013</a:t>
            </a:r>
            <a:endParaRPr lang="nl-NL" alt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82AFC-8A62-B35A-EDF9-5E4D90BD2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66830-3E8E-D75A-1422-312AECCC4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FCE98D-3A5A-48F1-BC14-6CE7CB13F8D5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91306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1A6A0-23DC-9D6B-7272-7A6372EC8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298DC-2A57-6BA9-8260-3827C5AB0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13" y="770890"/>
            <a:ext cx="7656394" cy="1268984"/>
          </a:xfrm>
        </p:spPr>
        <p:txBody>
          <a:bodyPr>
            <a:normAutofit/>
          </a:bodyPr>
          <a:lstStyle/>
          <a:p>
            <a:r>
              <a:rPr lang="nl-NL" sz="4800"/>
              <a:t>Focusgroep </a:t>
            </a:r>
            <a:endParaRPr lang="nl-BE" sz="4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021796-EDA1-13DE-179F-96CE39A1C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7032" y="3057099"/>
            <a:ext cx="8124967" cy="1378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4800" b="1"/>
              <a:t>    Kwetsbare </a:t>
            </a:r>
          </a:p>
          <a:p>
            <a:pPr marL="0" indent="0">
              <a:buNone/>
            </a:pPr>
            <a:r>
              <a:rPr lang="nl-NL" sz="4800" b="1"/>
              <a:t>				watervogels</a:t>
            </a:r>
            <a:endParaRPr lang="nl-BE" sz="4800" b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401A970-9568-E2DF-3992-8CB7B68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BCAEC-7D34-E549-A96E-FCEDAADBE4B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5" name="Afbeelding 4" descr="Afbeelding met vogel, ongewerveld dier, spinachtigen&#10;&#10;Automatisch gegenereerde beschrijving">
            <a:extLst>
              <a:ext uri="{FF2B5EF4-FFF2-40B4-BE49-F238E27FC236}">
                <a16:creationId xmlns:a16="http://schemas.microsoft.com/office/drawing/2014/main" id="{01C3CCD4-1FFB-BA33-8864-075BFAAE0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908" y="37250"/>
            <a:ext cx="1381125" cy="1133475"/>
          </a:xfrm>
          <a:prstGeom prst="rect">
            <a:avLst/>
          </a:prstGeom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06FC8059-BD9B-5845-E737-78896D3E5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0" y="2029999"/>
            <a:ext cx="3227726" cy="242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74ADB2F7-18B5-ADCB-DF6C-6A4118D4B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889" y="3955594"/>
            <a:ext cx="3417206" cy="266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Tijdelijke aanduiding voor inhoud 15" descr="Afbeelding met schets, tekening, Lijnillustraties, illustratie&#10;&#10;Door AI gegenereerde inhoud is mogelijk onjuist.">
            <a:extLst>
              <a:ext uri="{FF2B5EF4-FFF2-40B4-BE49-F238E27FC236}">
                <a16:creationId xmlns:a16="http://schemas.microsoft.com/office/drawing/2014/main" id="{8CD8ACFD-ED68-0E0B-BA84-2C76AEA549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515" y="181738"/>
            <a:ext cx="3692080" cy="1977973"/>
          </a:xfrm>
          <a:prstGeom prst="rect">
            <a:avLst/>
          </a:prstGeom>
          <a:solidFill>
            <a:srgbClr val="00B0F0">
              <a:alpha val="5000"/>
            </a:srgbClr>
          </a:solidFill>
        </p:spPr>
      </p:pic>
    </p:spTree>
    <p:extLst>
      <p:ext uri="{BB962C8B-B14F-4D97-AF65-F5344CB8AC3E}">
        <p14:creationId xmlns:p14="http://schemas.microsoft.com/office/powerpoint/2010/main" val="213661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1E50DC-6424-8F53-418C-35849877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5018677" cy="1931367"/>
          </a:xfrm>
        </p:spPr>
        <p:txBody>
          <a:bodyPr>
            <a:normAutofit/>
          </a:bodyPr>
          <a:lstStyle/>
          <a:p>
            <a:pPr algn="ctr"/>
            <a:r>
              <a:rPr lang="nl-NL" i="1" dirty="0" err="1">
                <a:solidFill>
                  <a:schemeClr val="accent2"/>
                </a:solidFill>
              </a:rPr>
              <a:t>Aythya</a:t>
            </a:r>
            <a:r>
              <a:rPr lang="nl-NL" i="1" dirty="0">
                <a:solidFill>
                  <a:schemeClr val="accent2"/>
                </a:solidFill>
              </a:rPr>
              <a:t> </a:t>
            </a:r>
            <a:r>
              <a:rPr lang="nl-NL" i="1" dirty="0" err="1">
                <a:solidFill>
                  <a:schemeClr val="accent2"/>
                </a:solidFill>
              </a:rPr>
              <a:t>affinis</a:t>
            </a:r>
            <a:br>
              <a:rPr lang="nl-NL" dirty="0"/>
            </a:br>
            <a:r>
              <a:rPr lang="nl-NL" dirty="0"/>
              <a:t>Kleine toppereend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8E28A5-40A6-ADBD-E1E5-C81E1EFC8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3829860"/>
            <a:ext cx="5665062" cy="1931367"/>
          </a:xfrm>
        </p:spPr>
        <p:txBody>
          <a:bodyPr>
            <a:normAutofit/>
          </a:bodyPr>
          <a:lstStyle/>
          <a:p>
            <a:r>
              <a:rPr lang="nl-NL" sz="3200" dirty="0"/>
              <a:t>Aantal gekweekt: 29</a:t>
            </a:r>
          </a:p>
          <a:p>
            <a:r>
              <a:rPr lang="nl-NL" sz="3200" dirty="0"/>
              <a:t>Aantal geplaatst: 4 koppels</a:t>
            </a: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CDCB5A3-D0F0-7F99-2654-0FE4356D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70011" y="6141085"/>
            <a:ext cx="813816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9ABCAEC-7D34-E549-A96E-FCEDAADBE4B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1867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BFD251E3-961F-2440-B872-1D2667182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4" y="0"/>
            <a:ext cx="1901687" cy="6858000"/>
            <a:chOff x="10290314" y="0"/>
            <a:chExt cx="1901687" cy="6858000"/>
          </a:xfrm>
        </p:grpSpPr>
        <p:sp>
          <p:nvSpPr>
            <p:cNvPr id="2060" name="Freeform 21">
              <a:extLst>
                <a:ext uri="{FF2B5EF4-FFF2-40B4-BE49-F238E27FC236}">
                  <a16:creationId xmlns:a16="http://schemas.microsoft.com/office/drawing/2014/main" id="{5558ED88-23E3-3941-8644-676CD732E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1" name="Freeform 22">
              <a:extLst>
                <a:ext uri="{FF2B5EF4-FFF2-40B4-BE49-F238E27FC236}">
                  <a16:creationId xmlns:a16="http://schemas.microsoft.com/office/drawing/2014/main" id="{24B1447F-72DA-384E-9D7D-C33A13EF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2" name="Freeform 23">
              <a:extLst>
                <a:ext uri="{FF2B5EF4-FFF2-40B4-BE49-F238E27FC236}">
                  <a16:creationId xmlns:a16="http://schemas.microsoft.com/office/drawing/2014/main" id="{86089DDC-F160-E24D-A726-0082953C0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3" name="Freeform 24">
              <a:extLst>
                <a:ext uri="{FF2B5EF4-FFF2-40B4-BE49-F238E27FC236}">
                  <a16:creationId xmlns:a16="http://schemas.microsoft.com/office/drawing/2014/main" id="{1A211FA8-50B3-3C4E-A234-1580EA200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4" name="Freeform 25">
              <a:extLst>
                <a:ext uri="{FF2B5EF4-FFF2-40B4-BE49-F238E27FC236}">
                  <a16:creationId xmlns:a16="http://schemas.microsoft.com/office/drawing/2014/main" id="{6A73788D-F322-0047-BF9E-A8E69D845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5" name="Freeform 26">
              <a:extLst>
                <a:ext uri="{FF2B5EF4-FFF2-40B4-BE49-F238E27FC236}">
                  <a16:creationId xmlns:a16="http://schemas.microsoft.com/office/drawing/2014/main" id="{7E90A8A1-A164-EA41-86BB-166893179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6894343D-4C51-384E-BEC6-1517A940C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4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99AA5ED8-FB29-0116-17E4-6A6FBEFCD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5" r="15656" b="2"/>
          <a:stretch/>
        </p:blipFill>
        <p:spPr bwMode="auto">
          <a:xfrm>
            <a:off x="6230213" y="2027010"/>
            <a:ext cx="4060100" cy="4060100"/>
          </a:xfrm>
          <a:custGeom>
            <a:avLst/>
            <a:gdLst/>
            <a:ahLst/>
            <a:cxnLst/>
            <a:rect l="l" t="t" r="r" b="b"/>
            <a:pathLst>
              <a:path w="5768526" h="5768526">
                <a:moveTo>
                  <a:pt x="2884263" y="0"/>
                </a:moveTo>
                <a:cubicBezTo>
                  <a:pt x="4477197" y="0"/>
                  <a:pt x="5768526" y="1291329"/>
                  <a:pt x="5768526" y="2884263"/>
                </a:cubicBezTo>
                <a:cubicBezTo>
                  <a:pt x="5768526" y="4477197"/>
                  <a:pt x="4477197" y="5768526"/>
                  <a:pt x="2884263" y="5768526"/>
                </a:cubicBezTo>
                <a:cubicBezTo>
                  <a:pt x="1291329" y="5768526"/>
                  <a:pt x="0" y="4477197"/>
                  <a:pt x="0" y="2884263"/>
                </a:cubicBezTo>
                <a:cubicBezTo>
                  <a:pt x="0" y="1291329"/>
                  <a:pt x="1291329" y="0"/>
                  <a:pt x="288426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Afbeelding met vogel, ongewerveld dier, spinachtigen&#10;&#10;Automatisch gegenereerde beschrijving">
            <a:extLst>
              <a:ext uri="{FF2B5EF4-FFF2-40B4-BE49-F238E27FC236}">
                <a16:creationId xmlns:a16="http://schemas.microsoft.com/office/drawing/2014/main" id="{26639032-90DD-F039-8C11-DD971033A9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908" y="37250"/>
            <a:ext cx="1381125" cy="1133475"/>
          </a:xfrm>
          <a:prstGeom prst="rect">
            <a:avLst/>
          </a:prstGeom>
        </p:spPr>
      </p:pic>
      <p:pic>
        <p:nvPicPr>
          <p:cNvPr id="6" name="Tijdelijke aanduiding voor inhoud 15" descr="Afbeelding met schets, tekening, Lijnillustraties, illustratie&#10;&#10;Door AI gegenereerde inhoud is mogelijk onjuist.">
            <a:extLst>
              <a:ext uri="{FF2B5EF4-FFF2-40B4-BE49-F238E27FC236}">
                <a16:creationId xmlns:a16="http://schemas.microsoft.com/office/drawing/2014/main" id="{5BFA6DCA-E4BC-4221-BA38-FD20A1D7FB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518" y="256123"/>
            <a:ext cx="2484740" cy="1331160"/>
          </a:xfrm>
          <a:prstGeom prst="rect">
            <a:avLst/>
          </a:prstGeom>
          <a:solidFill>
            <a:srgbClr val="00B0F0">
              <a:alpha val="5000"/>
            </a:srgbClr>
          </a:solidFill>
        </p:spPr>
      </p:pic>
    </p:spTree>
    <p:extLst>
      <p:ext uri="{BB962C8B-B14F-4D97-AF65-F5344CB8AC3E}">
        <p14:creationId xmlns:p14="http://schemas.microsoft.com/office/powerpoint/2010/main" val="66727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1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18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2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3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9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3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4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5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6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7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8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0C6106-E317-02F6-20D5-4E709CCF3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11626850" cy="28638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    </a:t>
            </a:r>
            <a:r>
              <a:rPr lang="en-US" sz="4400" i="1" dirty="0" err="1">
                <a:solidFill>
                  <a:schemeClr val="accent2"/>
                </a:solidFill>
              </a:rPr>
              <a:t>Marmaronetta</a:t>
            </a:r>
            <a:r>
              <a:rPr lang="en-US" sz="4400" i="1" dirty="0">
                <a:solidFill>
                  <a:schemeClr val="accent2"/>
                </a:solidFill>
              </a:rPr>
              <a:t> </a:t>
            </a:r>
            <a:r>
              <a:rPr lang="en-US" sz="4400" i="1" dirty="0" err="1">
                <a:solidFill>
                  <a:schemeClr val="accent2"/>
                </a:solidFill>
              </a:rPr>
              <a:t>angustirostris</a:t>
            </a:r>
            <a:br>
              <a:rPr lang="en-US" sz="4400" dirty="0"/>
            </a:br>
            <a:r>
              <a:rPr lang="en-US" sz="4400" dirty="0"/>
              <a:t>    </a:t>
            </a:r>
            <a:r>
              <a:rPr lang="en-US" sz="4400" dirty="0" err="1"/>
              <a:t>Marmertaling</a:t>
            </a:r>
            <a:r>
              <a:rPr lang="en-US" sz="4400" dirty="0"/>
              <a:t>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D76C8A52-9E16-2421-66EA-E1AF6C3BF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1934413"/>
            <a:ext cx="8728891" cy="29864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3600" dirty="0"/>
              <a:t>1 </a:t>
            </a:r>
            <a:r>
              <a:rPr lang="en-US" sz="3200" dirty="0" err="1"/>
              <a:t>koppel</a:t>
            </a:r>
            <a:r>
              <a:rPr lang="en-US" sz="3600" dirty="0"/>
              <a:t> </a:t>
            </a:r>
            <a:r>
              <a:rPr lang="en-US" sz="3600" dirty="0" err="1"/>
              <a:t>marmertaling</a:t>
            </a:r>
            <a:r>
              <a:rPr lang="en-US" sz="3600" dirty="0"/>
              <a:t> </a:t>
            </a:r>
            <a:r>
              <a:rPr lang="en-US" sz="3600" dirty="0" err="1"/>
              <a:t>geplaatst</a:t>
            </a:r>
            <a:endParaRPr lang="en-US" sz="36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1847881-2F43-E1E9-7665-80D6B01A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9ABCAEC-7D34-E549-A96E-FCEDAADBE4B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A39A476-3C38-DF49-AF15-DCD544878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4" y="0"/>
            <a:ext cx="1901687" cy="6858000"/>
            <a:chOff x="10290314" y="0"/>
            <a:chExt cx="1901687" cy="6858000"/>
          </a:xfrm>
        </p:grpSpPr>
        <p:sp>
          <p:nvSpPr>
            <p:cNvPr id="48" name="Freeform 84">
              <a:extLst>
                <a:ext uri="{FF2B5EF4-FFF2-40B4-BE49-F238E27FC236}">
                  <a16:creationId xmlns:a16="http://schemas.microsoft.com/office/drawing/2014/main" id="{AAABD392-16C1-C54D-AB57-070C5A4BD7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49" name="Freeform 85">
              <a:extLst>
                <a:ext uri="{FF2B5EF4-FFF2-40B4-BE49-F238E27FC236}">
                  <a16:creationId xmlns:a16="http://schemas.microsoft.com/office/drawing/2014/main" id="{5F57E2AB-5B82-4844-9285-6ED2B6BD1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50" name="Freeform 86">
              <a:extLst>
                <a:ext uri="{FF2B5EF4-FFF2-40B4-BE49-F238E27FC236}">
                  <a16:creationId xmlns:a16="http://schemas.microsoft.com/office/drawing/2014/main" id="{F3442265-4334-B946-8484-DA12AA980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51" name="Freeform 87">
              <a:extLst>
                <a:ext uri="{FF2B5EF4-FFF2-40B4-BE49-F238E27FC236}">
                  <a16:creationId xmlns:a16="http://schemas.microsoft.com/office/drawing/2014/main" id="{C58748C4-FD86-7B40-9C86-28E49E769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52" name="Freeform 88">
              <a:extLst>
                <a:ext uri="{FF2B5EF4-FFF2-40B4-BE49-F238E27FC236}">
                  <a16:creationId xmlns:a16="http://schemas.microsoft.com/office/drawing/2014/main" id="{DBF8EB40-832E-684F-A21C-75F00702F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53" name="Freeform 89">
              <a:extLst>
                <a:ext uri="{FF2B5EF4-FFF2-40B4-BE49-F238E27FC236}">
                  <a16:creationId xmlns:a16="http://schemas.microsoft.com/office/drawing/2014/main" id="{D10DE451-58C6-874B-B97C-F202AA582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5FCE2B4-0593-7749-B653-D27EBD3C7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4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pic>
        <p:nvPicPr>
          <p:cNvPr id="10" name="Afbeelding 9" descr="Afbeelding met vogel, watervogel, buitenshuis, water&#10;&#10;Door AI gegenereerde inhoud is mogelijk onjuist.">
            <a:extLst>
              <a:ext uri="{FF2B5EF4-FFF2-40B4-BE49-F238E27FC236}">
                <a16:creationId xmlns:a16="http://schemas.microsoft.com/office/drawing/2014/main" id="{043DC76D-6F13-04EB-3FBC-CED80191C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0" r="16409" b="-2"/>
          <a:stretch/>
        </p:blipFill>
        <p:spPr>
          <a:xfrm>
            <a:off x="7646221" y="1630804"/>
            <a:ext cx="4059441" cy="4059441"/>
          </a:xfrm>
          <a:custGeom>
            <a:avLst/>
            <a:gdLst/>
            <a:ahLst/>
            <a:cxnLst/>
            <a:rect l="l" t="t" r="r" b="b"/>
            <a:pathLst>
              <a:path w="5768526" h="5768526">
                <a:moveTo>
                  <a:pt x="2884263" y="0"/>
                </a:moveTo>
                <a:cubicBezTo>
                  <a:pt x="4477197" y="0"/>
                  <a:pt x="5768526" y="1291329"/>
                  <a:pt x="5768526" y="2884263"/>
                </a:cubicBezTo>
                <a:cubicBezTo>
                  <a:pt x="5768526" y="4477197"/>
                  <a:pt x="4477197" y="5768526"/>
                  <a:pt x="2884263" y="5768526"/>
                </a:cubicBezTo>
                <a:cubicBezTo>
                  <a:pt x="1291329" y="5768526"/>
                  <a:pt x="0" y="4477197"/>
                  <a:pt x="0" y="2884263"/>
                </a:cubicBezTo>
                <a:cubicBezTo>
                  <a:pt x="0" y="1291329"/>
                  <a:pt x="1291329" y="0"/>
                  <a:pt x="2884263" y="0"/>
                </a:cubicBezTo>
                <a:close/>
              </a:path>
            </a:pathLst>
          </a:custGeom>
        </p:spPr>
      </p:pic>
      <p:pic>
        <p:nvPicPr>
          <p:cNvPr id="11" name="Afbeelding 10" descr="Afbeelding met vogel, ongewerveld dier, spinachtigen&#10;&#10;Automatisch gegenereerde beschrijving">
            <a:extLst>
              <a:ext uri="{FF2B5EF4-FFF2-40B4-BE49-F238E27FC236}">
                <a16:creationId xmlns:a16="http://schemas.microsoft.com/office/drawing/2014/main" id="{CE8C99FE-22F3-C250-B6B3-BD426F71A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413" y="30049"/>
            <a:ext cx="1381125" cy="1133475"/>
          </a:xfrm>
          <a:prstGeom prst="rect">
            <a:avLst/>
          </a:prstGeom>
        </p:spPr>
      </p:pic>
      <p:pic>
        <p:nvPicPr>
          <p:cNvPr id="3" name="Tijdelijke aanduiding voor inhoud 15" descr="Afbeelding met schets, tekening, Lijnillustraties, illustratie&#10;&#10;Door AI gegenereerde inhoud is mogelijk onjuist.">
            <a:extLst>
              <a:ext uri="{FF2B5EF4-FFF2-40B4-BE49-F238E27FC236}">
                <a16:creationId xmlns:a16="http://schemas.microsoft.com/office/drawing/2014/main" id="{49418E20-57BA-0EF2-DC38-C69FBC033C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84" y="204140"/>
            <a:ext cx="2115742" cy="1133475"/>
          </a:xfrm>
          <a:prstGeom prst="rect">
            <a:avLst/>
          </a:prstGeom>
          <a:solidFill>
            <a:srgbClr val="00B0F0">
              <a:alpha val="5000"/>
            </a:srgbClr>
          </a:solidFill>
        </p:spPr>
      </p:pic>
    </p:spTree>
    <p:extLst>
      <p:ext uri="{BB962C8B-B14F-4D97-AF65-F5344CB8AC3E}">
        <p14:creationId xmlns:p14="http://schemas.microsoft.com/office/powerpoint/2010/main" val="43978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BAC97-FE41-A7F9-F0DA-42A8D315D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7" name="Group 2086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2088" name="Oval 2087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89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0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1" name="Oval 209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2" name="Oval 2091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3" name="Oval 209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6" name="Oval 2095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7" name="Oval 2096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8" name="Oval 2097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099" name="Oval 2098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0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1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2" name="Oval 2101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3" name="Oval 2102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4" name="Oval 2103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5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6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7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8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09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10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11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cxnSp>
        <p:nvCxnSpPr>
          <p:cNvPr id="2113" name="Straight Connector 2112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15" name="Rectangle 2114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05ADE5-9BDA-3ADE-2957-F1CCA357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60561" y="618912"/>
            <a:ext cx="13952561" cy="48630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300" dirty="0" err="1"/>
              <a:t>Kwetsbare</a:t>
            </a:r>
            <a:r>
              <a:rPr lang="en-US" sz="5300" dirty="0"/>
              <a:t> watervogels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               NIEUW   PROJECT !!!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             </a:t>
            </a:r>
            <a:r>
              <a:rPr lang="en-US" sz="6000" dirty="0"/>
              <a:t>Noord </a:t>
            </a:r>
            <a:r>
              <a:rPr lang="en-US" sz="6000" dirty="0" err="1"/>
              <a:t>Amerikaanse</a:t>
            </a:r>
            <a:r>
              <a:rPr lang="en-US" sz="6000" dirty="0"/>
              <a:t> </a:t>
            </a:r>
            <a:r>
              <a:rPr lang="en-US" sz="6000" dirty="0" err="1"/>
              <a:t>eenden</a:t>
            </a:r>
            <a:endParaRPr lang="en-US" sz="6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0FEA526-76ED-7199-2F53-F315DFD0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14338" y="6140450"/>
            <a:ext cx="812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9ABCAEC-7D34-E549-A96E-FCEDAADBE4B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grpSp>
        <p:nvGrpSpPr>
          <p:cNvPr id="2117" name="Group 2116">
            <a:extLst>
              <a:ext uri="{FF2B5EF4-FFF2-40B4-BE49-F238E27FC236}">
                <a16:creationId xmlns:a16="http://schemas.microsoft.com/office/drawing/2014/main" id="{665B630C-8A26-BF40-AD00-AAAB3F8D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2118" name="Freeform 85">
              <a:extLst>
                <a:ext uri="{FF2B5EF4-FFF2-40B4-BE49-F238E27FC236}">
                  <a16:creationId xmlns:a16="http://schemas.microsoft.com/office/drawing/2014/main" id="{47332152-49D9-5F42-9522-9424EDC70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19" name="Freeform 87">
              <a:extLst>
                <a:ext uri="{FF2B5EF4-FFF2-40B4-BE49-F238E27FC236}">
                  <a16:creationId xmlns:a16="http://schemas.microsoft.com/office/drawing/2014/main" id="{60C97C94-6942-C048-8F6F-55E05CBA1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20" name="Freeform 89">
              <a:extLst>
                <a:ext uri="{FF2B5EF4-FFF2-40B4-BE49-F238E27FC236}">
                  <a16:creationId xmlns:a16="http://schemas.microsoft.com/office/drawing/2014/main" id="{BD92967A-BFB2-E441-AC07-5997DDDD5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  <p:sp>
          <p:nvSpPr>
            <p:cNvPr id="2121" name="Freeform 100">
              <a:extLst>
                <a:ext uri="{FF2B5EF4-FFF2-40B4-BE49-F238E27FC236}">
                  <a16:creationId xmlns:a16="http://schemas.microsoft.com/office/drawing/2014/main" id="{DC25488D-5181-EC40-A6AC-862FC3787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ue Haas Grotesk Text Pro"/>
                <a:ea typeface="+mn-ea"/>
                <a:cs typeface="+mn-cs"/>
              </a:endParaRPr>
            </a:p>
          </p:txBody>
        </p:sp>
      </p:grpSp>
      <p:cxnSp>
        <p:nvCxnSpPr>
          <p:cNvPr id="2123" name="Straight Connector 2122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3625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Tijdelijke aanduiding voor inhoud 15" descr="Afbeelding met schets, tekening, Lijnillustraties, illustratie&#10;&#10;Door AI gegenereerde inhoud is mogelijk onjuist.">
            <a:extLst>
              <a:ext uri="{FF2B5EF4-FFF2-40B4-BE49-F238E27FC236}">
                <a16:creationId xmlns:a16="http://schemas.microsoft.com/office/drawing/2014/main" id="{15D2FDDF-2AF9-9820-9741-F5A3EC1735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517" y="70897"/>
            <a:ext cx="2830483" cy="1516386"/>
          </a:xfrm>
          <a:prstGeom prst="rect">
            <a:avLst/>
          </a:prstGeom>
          <a:solidFill>
            <a:srgbClr val="00B0F0">
              <a:alpha val="5000"/>
            </a:srgbClr>
          </a:solidFill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45616E6C-26A3-C4AA-BCB9-AE9F2379B7C0}"/>
              </a:ext>
            </a:extLst>
          </p:cNvPr>
          <p:cNvSpPr txBox="1"/>
          <p:nvPr/>
        </p:nvSpPr>
        <p:spPr>
          <a:xfrm>
            <a:off x="4598616" y="1420610"/>
            <a:ext cx="774283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BE" sz="3200" b="0" i="0" u="none" strike="noStrike" kern="1200" cap="none" spc="0" normalizeH="0" baseline="0" noProof="0">
              <a:ln>
                <a:noFill/>
              </a:ln>
              <a:solidFill>
                <a:srgbClr val="2C263E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BE" sz="3200" b="0" i="0" u="none" strike="noStrike" kern="1200" cap="none" spc="0" normalizeH="0" baseline="0" noProof="0">
              <a:ln>
                <a:noFill/>
              </a:ln>
              <a:solidFill>
                <a:srgbClr val="2C263E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l-BE" sz="3200" b="0" i="0" u="none" strike="noStrike" kern="1200" cap="none" spc="0" normalizeH="0" baseline="0" noProof="0">
              <a:ln>
                <a:noFill/>
              </a:ln>
              <a:solidFill>
                <a:srgbClr val="2C263E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</p:txBody>
      </p:sp>
      <p:pic>
        <p:nvPicPr>
          <p:cNvPr id="17" name="Afbeelding 16" descr="Afbeelding met vogel, ongewerveld dier, spinachtigen&#10;&#10;Automatisch gegenereerde beschrijving">
            <a:extLst>
              <a:ext uri="{FF2B5EF4-FFF2-40B4-BE49-F238E27FC236}">
                <a16:creationId xmlns:a16="http://schemas.microsoft.com/office/drawing/2014/main" id="{39F50521-A4C6-D8C2-71B0-3AC56822AD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908" y="37250"/>
            <a:ext cx="1381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1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rgbClr val="A2EED9"/>
            </a:gs>
            <a:gs pos="39000">
              <a:srgbClr val="C1F4E6"/>
            </a:gs>
            <a:gs pos="4000">
              <a:schemeClr val="bg1"/>
            </a:gs>
            <a:gs pos="61960">
              <a:srgbClr val="98ECD5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D134C646-6FAA-ADC2-705B-5E90D9641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" r="2" b="10310"/>
          <a:stretch/>
        </p:blipFill>
        <p:spPr bwMode="auto">
          <a:xfrm>
            <a:off x="-1" y="-3"/>
            <a:ext cx="4064316" cy="22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F3A64B8F-6E76-2D96-0AE2-2A744E0B327D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5" r="1" b="15928"/>
          <a:stretch/>
        </p:blipFill>
        <p:spPr bwMode="auto">
          <a:xfrm>
            <a:off x="4067494" y="-1357"/>
            <a:ext cx="3953242" cy="227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>
            <a:extLst>
              <a:ext uri="{FF2B5EF4-FFF2-40B4-BE49-F238E27FC236}">
                <a16:creationId xmlns:a16="http://schemas.microsoft.com/office/drawing/2014/main" id="{63E685E6-9545-3098-B9B5-4787A1C1B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66" r="3" b="14140"/>
          <a:stretch/>
        </p:blipFill>
        <p:spPr bwMode="auto">
          <a:xfrm>
            <a:off x="8027088" y="-1356"/>
            <a:ext cx="4161863" cy="227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4A15A436-234C-4BF7-590C-F181443DC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5939"/>
          <a:stretch/>
        </p:blipFill>
        <p:spPr bwMode="auto">
          <a:xfrm>
            <a:off x="20" y="2292876"/>
            <a:ext cx="4064292" cy="228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7A28BE20-4324-FAFA-B61F-B1063314A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6" r="-1" b="13145"/>
          <a:stretch/>
        </p:blipFill>
        <p:spPr bwMode="auto">
          <a:xfrm>
            <a:off x="3" y="4585734"/>
            <a:ext cx="4061141" cy="227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4" name="Rectangle 4110">
            <a:extLst>
              <a:ext uri="{FF2B5EF4-FFF2-40B4-BE49-F238E27FC236}">
                <a16:creationId xmlns:a16="http://schemas.microsoft.com/office/drawing/2014/main" id="{A5A17FC0-D416-4C8B-A9E6-5924D352B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495" y="2300641"/>
            <a:ext cx="8124506" cy="455736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E04AC916-7130-5991-B755-C0FA8A60A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7256" y="3016154"/>
            <a:ext cx="6465287" cy="2838735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 fontScale="90000"/>
          </a:bodyPr>
          <a:lstStyle/>
          <a:p>
            <a:b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</a:b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Amerikaanse zwarte eend (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anas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rubripes</a:t>
            </a: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)</a:t>
            </a: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Hawaiï-eend (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anas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wyvilliana</a:t>
            </a: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)</a:t>
            </a: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Amerikaanse smient (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anas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americana</a:t>
            </a:r>
            <a:r>
              <a:rPr lang="nl-BE" sz="2800" b="0" i="1" dirty="0">
                <a:effectLst/>
                <a:latin typeface="Roboto" panose="02000000000000000000" pitchFamily="2" charset="0"/>
              </a:rPr>
              <a:t>)</a:t>
            </a: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 Florida-eend (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anas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fulvigula</a:t>
            </a:r>
            <a:r>
              <a:rPr lang="nl-BE" sz="2800" b="0" i="1" dirty="0">
                <a:effectLst/>
                <a:latin typeface="Roboto" panose="02000000000000000000" pitchFamily="2" charset="0"/>
              </a:rPr>
              <a:t>)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 </a:t>
            </a: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r>
              <a:rPr lang="nl-BE" sz="2800" b="0" i="0" dirty="0" err="1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Laysantaling</a:t>
            </a: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anas</a:t>
            </a:r>
            <a:r>
              <a:rPr lang="nl-BE" sz="2800" b="0" i="1" dirty="0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nl-BE" sz="2800" b="0" i="1" dirty="0" err="1">
                <a:solidFill>
                  <a:srgbClr val="B9602E"/>
                </a:solidFill>
                <a:effectLst/>
                <a:latin typeface="Roboto" panose="02000000000000000000" pitchFamily="2" charset="0"/>
              </a:rPr>
              <a:t>laysanensis</a:t>
            </a:r>
            <a: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  <a:t>)</a:t>
            </a: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br>
              <a:rPr lang="nl-BE" sz="2800" b="0" i="0" dirty="0">
                <a:solidFill>
                  <a:srgbClr val="2C263E"/>
                </a:solidFill>
                <a:effectLst/>
                <a:latin typeface="Roboto" panose="02000000000000000000" pitchFamily="2" charset="0"/>
              </a:rPr>
            </a:br>
            <a:endParaRPr lang="nl-BE" sz="2800" b="0" i="0" dirty="0">
              <a:solidFill>
                <a:srgbClr val="FFFFFF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FCBA04FB-6F13-2875-8F0E-B6B46E138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256" y="5446617"/>
            <a:ext cx="6465286" cy="523776"/>
          </a:xfrm>
        </p:spPr>
        <p:txBody>
          <a:bodyPr>
            <a:normAutofit/>
          </a:bodyPr>
          <a:lstStyle/>
          <a:p>
            <a:pPr algn="l"/>
            <a:endParaRPr lang="nl-BE" sz="2000" dirty="0">
              <a:solidFill>
                <a:srgbClr val="FFFFFF"/>
              </a:solidFill>
            </a:endParaRPr>
          </a:p>
        </p:txBody>
      </p:sp>
      <p:cxnSp>
        <p:nvCxnSpPr>
          <p:cNvPr id="4113" name="Straight Connector 4112">
            <a:extLst>
              <a:ext uri="{FF2B5EF4-FFF2-40B4-BE49-F238E27FC236}">
                <a16:creationId xmlns:a16="http://schemas.microsoft.com/office/drawing/2014/main" id="{982DC870-E8E5-4050-B10C-CC24FC67E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2285774"/>
            <a:ext cx="12188952" cy="0"/>
          </a:xfrm>
          <a:prstGeom prst="line">
            <a:avLst/>
          </a:prstGeom>
          <a:ln w="1016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>
            <a:extLst>
              <a:ext uri="{FF2B5EF4-FFF2-40B4-BE49-F238E27FC236}">
                <a16:creationId xmlns:a16="http://schemas.microsoft.com/office/drawing/2014/main" id="{FF76A74F-C283-4DED-BD4D-086753B7CB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4571548"/>
            <a:ext cx="4064320" cy="0"/>
          </a:xfrm>
          <a:prstGeom prst="line">
            <a:avLst/>
          </a:prstGeom>
          <a:ln w="1016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>
            <a:extLst>
              <a:ext uri="{FF2B5EF4-FFF2-40B4-BE49-F238E27FC236}">
                <a16:creationId xmlns:a16="http://schemas.microsoft.com/office/drawing/2014/main" id="{3B2791FB-B2F7-4BBE-B8D8-74C37FF9E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4319" y="-680"/>
            <a:ext cx="0" cy="6858003"/>
          </a:xfrm>
          <a:prstGeom prst="line">
            <a:avLst/>
          </a:prstGeom>
          <a:ln w="1016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Connector 4118">
            <a:extLst>
              <a:ext uri="{FF2B5EF4-FFF2-40B4-BE49-F238E27FC236}">
                <a16:creationId xmlns:a16="http://schemas.microsoft.com/office/drawing/2014/main" id="{9891B5DE-6811-4844-BB18-472A3F360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20742" y="-680"/>
            <a:ext cx="0" cy="2240280"/>
          </a:xfrm>
          <a:prstGeom prst="line">
            <a:avLst/>
          </a:prstGeom>
          <a:ln w="1016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1" name="Straight Connector 4120">
            <a:extLst>
              <a:ext uri="{FF2B5EF4-FFF2-40B4-BE49-F238E27FC236}">
                <a16:creationId xmlns:a16="http://schemas.microsoft.com/office/drawing/2014/main" id="{77A9CA3A-7216-41E0-B3CD-058077FD39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6931" y="5336249"/>
            <a:ext cx="5486400" cy="0"/>
          </a:xfrm>
          <a:prstGeom prst="line">
            <a:avLst/>
          </a:prstGeom>
          <a:ln w="15875">
            <a:solidFill>
              <a:srgbClr val="FFFFFF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B4D879F-0E08-821F-7A46-0409B288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9450" y="6080760"/>
            <a:ext cx="699637" cy="306928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9ABCAEC-7D34-E549-A96E-FCEDAADBE4B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221168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Breedbeeld</PresentationFormat>
  <Paragraphs>19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Neue Haas Grotesk Text Pro</vt:lpstr>
      <vt:lpstr>Roboto</vt:lpstr>
      <vt:lpstr>PunchcardVTI</vt:lpstr>
      <vt:lpstr>Office 2013 - 2022 Thema</vt:lpstr>
      <vt:lpstr>Focusgroep </vt:lpstr>
      <vt:lpstr>Aythya affinis Kleine toppereend</vt:lpstr>
      <vt:lpstr>    Marmaronetta angustirostris     Marmertaling </vt:lpstr>
      <vt:lpstr>Kwetsbare watervogels                   NIEUW   PROJECT !!!                 Noord Amerikaanse eenden</vt:lpstr>
      <vt:lpstr> Amerikaanse zwarte eend (anas rubripes) Hawaiï-eend (anas wyvilliana) Amerikaanse smient (anas americana)  Florida-eend (anas fulvigula)   Laysantaling (anas laysanensis)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Willy Tieleman</dc:creator>
  <cp:lastModifiedBy>Willy Tieleman</cp:lastModifiedBy>
  <cp:revision>2</cp:revision>
  <dcterms:created xsi:type="dcterms:W3CDTF">2025-03-03T14:26:20Z</dcterms:created>
  <dcterms:modified xsi:type="dcterms:W3CDTF">2025-03-03T15:19:09Z</dcterms:modified>
</cp:coreProperties>
</file>