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509" r:id="rId2"/>
    <p:sldId id="510" r:id="rId3"/>
    <p:sldId id="511" r:id="rId4"/>
    <p:sldId id="512" r:id="rId5"/>
    <p:sldId id="513" r:id="rId6"/>
    <p:sldId id="514" r:id="rId7"/>
  </p:sldIdLst>
  <p:sldSz cx="12192000" cy="6858000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0" autoAdjust="0"/>
    <p:restoredTop sz="94660"/>
  </p:normalViewPr>
  <p:slideViewPr>
    <p:cSldViewPr snapToGrid="0">
      <p:cViewPr varScale="1">
        <p:scale>
          <a:sx n="64" d="100"/>
          <a:sy n="64" d="100"/>
        </p:scale>
        <p:origin x="1086" y="-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lly Tieleman" userId="68f9e5fda55f5c91" providerId="LiveId" clId="{5415A9A8-7441-41BF-A4CA-BDB22E886C45}"/>
    <pc:docChg chg="custSel modSld">
      <pc:chgData name="Willy Tieleman" userId="68f9e5fda55f5c91" providerId="LiveId" clId="{5415A9A8-7441-41BF-A4CA-BDB22E886C45}" dt="2026-05-30T14:19:07.424" v="24" actId="478"/>
      <pc:docMkLst>
        <pc:docMk/>
      </pc:docMkLst>
      <pc:sldChg chg="delSp modSp mod">
        <pc:chgData name="Willy Tieleman" userId="68f9e5fda55f5c91" providerId="LiveId" clId="{5415A9A8-7441-41BF-A4CA-BDB22E886C45}" dt="2026-05-30T14:18:43.894" v="4" actId="478"/>
        <pc:sldMkLst>
          <pc:docMk/>
          <pc:sldMk cId="54586569" sldId="509"/>
        </pc:sldMkLst>
        <pc:spChg chg="del">
          <ac:chgData name="Willy Tieleman" userId="68f9e5fda55f5c91" providerId="LiveId" clId="{5415A9A8-7441-41BF-A4CA-BDB22E886C45}" dt="2026-05-30T14:18:43.894" v="4" actId="478"/>
          <ac:spMkLst>
            <pc:docMk/>
            <pc:sldMk cId="54586569" sldId="509"/>
            <ac:spMk id="11" creationId="{E82445F5-499D-BA16-61AE-EB84E8BA02E5}"/>
          </ac:spMkLst>
        </pc:spChg>
        <pc:picChg chg="del">
          <ac:chgData name="Willy Tieleman" userId="68f9e5fda55f5c91" providerId="LiveId" clId="{5415A9A8-7441-41BF-A4CA-BDB22E886C45}" dt="2026-05-30T14:18:41.479" v="0" actId="478"/>
          <ac:picMkLst>
            <pc:docMk/>
            <pc:sldMk cId="54586569" sldId="509"/>
            <ac:picMk id="6" creationId="{F73A8C18-A295-E5EB-A81C-78DBF4DAF07C}"/>
          </ac:picMkLst>
        </pc:picChg>
        <pc:picChg chg="del">
          <ac:chgData name="Willy Tieleman" userId="68f9e5fda55f5c91" providerId="LiveId" clId="{5415A9A8-7441-41BF-A4CA-BDB22E886C45}" dt="2026-05-30T14:18:43.295" v="3" actId="478"/>
          <ac:picMkLst>
            <pc:docMk/>
            <pc:sldMk cId="54586569" sldId="509"/>
            <ac:picMk id="12" creationId="{8526198E-D026-9489-1802-2153BE53EA5E}"/>
          </ac:picMkLst>
        </pc:picChg>
        <pc:picChg chg="del mod">
          <ac:chgData name="Willy Tieleman" userId="68f9e5fda55f5c91" providerId="LiveId" clId="{5415A9A8-7441-41BF-A4CA-BDB22E886C45}" dt="2026-05-30T14:18:42.095" v="2" actId="478"/>
          <ac:picMkLst>
            <pc:docMk/>
            <pc:sldMk cId="54586569" sldId="509"/>
            <ac:picMk id="18" creationId="{DF04DEDE-256A-EE45-A6C5-D95F658384EC}"/>
          </ac:picMkLst>
        </pc:picChg>
      </pc:sldChg>
      <pc:sldChg chg="delSp mod">
        <pc:chgData name="Willy Tieleman" userId="68f9e5fda55f5c91" providerId="LiveId" clId="{5415A9A8-7441-41BF-A4CA-BDB22E886C45}" dt="2026-05-30T14:18:48.232" v="8" actId="478"/>
        <pc:sldMkLst>
          <pc:docMk/>
          <pc:sldMk cId="1635178632" sldId="510"/>
        </pc:sldMkLst>
        <pc:spChg chg="del">
          <ac:chgData name="Willy Tieleman" userId="68f9e5fda55f5c91" providerId="LiveId" clId="{5415A9A8-7441-41BF-A4CA-BDB22E886C45}" dt="2026-05-30T14:18:48.232" v="8" actId="478"/>
          <ac:spMkLst>
            <pc:docMk/>
            <pc:sldMk cId="1635178632" sldId="510"/>
            <ac:spMk id="11" creationId="{7AFF3977-971C-605D-E33C-F730F50AF31F}"/>
          </ac:spMkLst>
        </pc:spChg>
        <pc:picChg chg="del">
          <ac:chgData name="Willy Tieleman" userId="68f9e5fda55f5c91" providerId="LiveId" clId="{5415A9A8-7441-41BF-A4CA-BDB22E886C45}" dt="2026-05-30T14:18:46.361" v="5" actId="478"/>
          <ac:picMkLst>
            <pc:docMk/>
            <pc:sldMk cId="1635178632" sldId="510"/>
            <ac:picMk id="10" creationId="{AF530C3B-E431-3E41-9CF6-260D834201CE}"/>
          </ac:picMkLst>
        </pc:picChg>
        <pc:picChg chg="del">
          <ac:chgData name="Willy Tieleman" userId="68f9e5fda55f5c91" providerId="LiveId" clId="{5415A9A8-7441-41BF-A4CA-BDB22E886C45}" dt="2026-05-30T14:18:47.675" v="7" actId="478"/>
          <ac:picMkLst>
            <pc:docMk/>
            <pc:sldMk cId="1635178632" sldId="510"/>
            <ac:picMk id="12" creationId="{C7D85C09-F322-CDB4-87A7-0757782B2132}"/>
          </ac:picMkLst>
        </pc:picChg>
        <pc:picChg chg="del">
          <ac:chgData name="Willy Tieleman" userId="68f9e5fda55f5c91" providerId="LiveId" clId="{5415A9A8-7441-41BF-A4CA-BDB22E886C45}" dt="2026-05-30T14:18:46.988" v="6" actId="478"/>
          <ac:picMkLst>
            <pc:docMk/>
            <pc:sldMk cId="1635178632" sldId="510"/>
            <ac:picMk id="18" creationId="{4FB70AE5-FE8F-414E-6154-40BCFDC563B6}"/>
          </ac:picMkLst>
        </pc:picChg>
      </pc:sldChg>
      <pc:sldChg chg="delSp mod">
        <pc:chgData name="Willy Tieleman" userId="68f9e5fda55f5c91" providerId="LiveId" clId="{5415A9A8-7441-41BF-A4CA-BDB22E886C45}" dt="2026-05-30T14:18:52.574" v="12" actId="478"/>
        <pc:sldMkLst>
          <pc:docMk/>
          <pc:sldMk cId="588330521" sldId="511"/>
        </pc:sldMkLst>
        <pc:spChg chg="del">
          <ac:chgData name="Willy Tieleman" userId="68f9e5fda55f5c91" providerId="LiveId" clId="{5415A9A8-7441-41BF-A4CA-BDB22E886C45}" dt="2026-05-30T14:18:52.574" v="12" actId="478"/>
          <ac:spMkLst>
            <pc:docMk/>
            <pc:sldMk cId="588330521" sldId="511"/>
            <ac:spMk id="11" creationId="{FAD49E2D-F87B-CDCF-3C2D-19E4B2EEB38F}"/>
          </ac:spMkLst>
        </pc:spChg>
        <pc:picChg chg="del">
          <ac:chgData name="Willy Tieleman" userId="68f9e5fda55f5c91" providerId="LiveId" clId="{5415A9A8-7441-41BF-A4CA-BDB22E886C45}" dt="2026-05-30T14:18:51.870" v="11" actId="478"/>
          <ac:picMkLst>
            <pc:docMk/>
            <pc:sldMk cId="588330521" sldId="511"/>
            <ac:picMk id="12" creationId="{EDE15536-9823-B5E2-0961-B6368AC08911}"/>
          </ac:picMkLst>
        </pc:picChg>
        <pc:picChg chg="del">
          <ac:chgData name="Willy Tieleman" userId="68f9e5fda55f5c91" providerId="LiveId" clId="{5415A9A8-7441-41BF-A4CA-BDB22E886C45}" dt="2026-05-30T14:18:50.334" v="9" actId="478"/>
          <ac:picMkLst>
            <pc:docMk/>
            <pc:sldMk cId="588330521" sldId="511"/>
            <ac:picMk id="15" creationId="{20D6E9F4-2133-8EE1-79DD-E00979619374}"/>
          </ac:picMkLst>
        </pc:picChg>
        <pc:picChg chg="del">
          <ac:chgData name="Willy Tieleman" userId="68f9e5fda55f5c91" providerId="LiveId" clId="{5415A9A8-7441-41BF-A4CA-BDB22E886C45}" dt="2026-05-30T14:18:51.017" v="10" actId="478"/>
          <ac:picMkLst>
            <pc:docMk/>
            <pc:sldMk cId="588330521" sldId="511"/>
            <ac:picMk id="18" creationId="{A3E78178-F0CE-98E3-2510-091AF130B08A}"/>
          </ac:picMkLst>
        </pc:picChg>
      </pc:sldChg>
      <pc:sldChg chg="delSp mod">
        <pc:chgData name="Willy Tieleman" userId="68f9e5fda55f5c91" providerId="LiveId" clId="{5415A9A8-7441-41BF-A4CA-BDB22E886C45}" dt="2026-05-30T14:18:57.962" v="16" actId="478"/>
        <pc:sldMkLst>
          <pc:docMk/>
          <pc:sldMk cId="1813651645" sldId="512"/>
        </pc:sldMkLst>
        <pc:spChg chg="del">
          <ac:chgData name="Willy Tieleman" userId="68f9e5fda55f5c91" providerId="LiveId" clId="{5415A9A8-7441-41BF-A4CA-BDB22E886C45}" dt="2026-05-30T14:18:57.962" v="16" actId="478"/>
          <ac:spMkLst>
            <pc:docMk/>
            <pc:sldMk cId="1813651645" sldId="512"/>
            <ac:spMk id="11" creationId="{75FEC9C0-288B-730A-923C-1B8119B7C834}"/>
          </ac:spMkLst>
        </pc:spChg>
        <pc:picChg chg="del">
          <ac:chgData name="Willy Tieleman" userId="68f9e5fda55f5c91" providerId="LiveId" clId="{5415A9A8-7441-41BF-A4CA-BDB22E886C45}" dt="2026-05-30T14:18:57.325" v="15" actId="478"/>
          <ac:picMkLst>
            <pc:docMk/>
            <pc:sldMk cId="1813651645" sldId="512"/>
            <ac:picMk id="12" creationId="{E73BCAF0-1C63-1F08-2CAB-DA583CE7C541}"/>
          </ac:picMkLst>
        </pc:picChg>
        <pc:picChg chg="del">
          <ac:chgData name="Willy Tieleman" userId="68f9e5fda55f5c91" providerId="LiveId" clId="{5415A9A8-7441-41BF-A4CA-BDB22E886C45}" dt="2026-05-30T14:18:56.030" v="13" actId="478"/>
          <ac:picMkLst>
            <pc:docMk/>
            <pc:sldMk cId="1813651645" sldId="512"/>
            <ac:picMk id="15" creationId="{66008D0D-71EC-03F6-E1AC-F188791D9249}"/>
          </ac:picMkLst>
        </pc:picChg>
        <pc:picChg chg="del">
          <ac:chgData name="Willy Tieleman" userId="68f9e5fda55f5c91" providerId="LiveId" clId="{5415A9A8-7441-41BF-A4CA-BDB22E886C45}" dt="2026-05-30T14:18:56.731" v="14" actId="478"/>
          <ac:picMkLst>
            <pc:docMk/>
            <pc:sldMk cId="1813651645" sldId="512"/>
            <ac:picMk id="18" creationId="{DB15AA66-DBB0-7183-98B5-0BD118F19F63}"/>
          </ac:picMkLst>
        </pc:picChg>
      </pc:sldChg>
      <pc:sldChg chg="delSp mod">
        <pc:chgData name="Willy Tieleman" userId="68f9e5fda55f5c91" providerId="LiveId" clId="{5415A9A8-7441-41BF-A4CA-BDB22E886C45}" dt="2026-05-30T14:19:02.078" v="20" actId="478"/>
        <pc:sldMkLst>
          <pc:docMk/>
          <pc:sldMk cId="550038345" sldId="513"/>
        </pc:sldMkLst>
        <pc:spChg chg="del">
          <ac:chgData name="Willy Tieleman" userId="68f9e5fda55f5c91" providerId="LiveId" clId="{5415A9A8-7441-41BF-A4CA-BDB22E886C45}" dt="2026-05-30T14:19:02.078" v="20" actId="478"/>
          <ac:spMkLst>
            <pc:docMk/>
            <pc:sldMk cId="550038345" sldId="513"/>
            <ac:spMk id="11" creationId="{B610DE45-E0CB-1FEF-64FB-6D8C37D0954D}"/>
          </ac:spMkLst>
        </pc:spChg>
        <pc:picChg chg="del">
          <ac:chgData name="Willy Tieleman" userId="68f9e5fda55f5c91" providerId="LiveId" clId="{5415A9A8-7441-41BF-A4CA-BDB22E886C45}" dt="2026-05-30T14:19:01.455" v="19" actId="478"/>
          <ac:picMkLst>
            <pc:docMk/>
            <pc:sldMk cId="550038345" sldId="513"/>
            <ac:picMk id="12" creationId="{20F05359-89C4-8118-878C-9BA4312F6924}"/>
          </ac:picMkLst>
        </pc:picChg>
        <pc:picChg chg="del">
          <ac:chgData name="Willy Tieleman" userId="68f9e5fda55f5c91" providerId="LiveId" clId="{5415A9A8-7441-41BF-A4CA-BDB22E886C45}" dt="2026-05-30T14:19:00.103" v="17" actId="478"/>
          <ac:picMkLst>
            <pc:docMk/>
            <pc:sldMk cId="550038345" sldId="513"/>
            <ac:picMk id="15" creationId="{213FF5FD-E432-B903-F11B-52AA99C58E4B}"/>
          </ac:picMkLst>
        </pc:picChg>
        <pc:picChg chg="del">
          <ac:chgData name="Willy Tieleman" userId="68f9e5fda55f5c91" providerId="LiveId" clId="{5415A9A8-7441-41BF-A4CA-BDB22E886C45}" dt="2026-05-30T14:19:00.825" v="18" actId="478"/>
          <ac:picMkLst>
            <pc:docMk/>
            <pc:sldMk cId="550038345" sldId="513"/>
            <ac:picMk id="18" creationId="{08FFE414-A258-130C-D5AA-0DE43E8D0142}"/>
          </ac:picMkLst>
        </pc:picChg>
      </pc:sldChg>
      <pc:sldChg chg="delSp mod">
        <pc:chgData name="Willy Tieleman" userId="68f9e5fda55f5c91" providerId="LiveId" clId="{5415A9A8-7441-41BF-A4CA-BDB22E886C45}" dt="2026-05-30T14:19:07.424" v="24" actId="478"/>
        <pc:sldMkLst>
          <pc:docMk/>
          <pc:sldMk cId="58121665" sldId="514"/>
        </pc:sldMkLst>
        <pc:spChg chg="del">
          <ac:chgData name="Willy Tieleman" userId="68f9e5fda55f5c91" providerId="LiveId" clId="{5415A9A8-7441-41BF-A4CA-BDB22E886C45}" dt="2026-05-30T14:19:07.424" v="24" actId="478"/>
          <ac:spMkLst>
            <pc:docMk/>
            <pc:sldMk cId="58121665" sldId="514"/>
            <ac:spMk id="11" creationId="{F9D3D383-760D-D940-A7AD-55FB7D8F1091}"/>
          </ac:spMkLst>
        </pc:spChg>
        <pc:picChg chg="del">
          <ac:chgData name="Willy Tieleman" userId="68f9e5fda55f5c91" providerId="LiveId" clId="{5415A9A8-7441-41BF-A4CA-BDB22E886C45}" dt="2026-05-30T14:19:05.732" v="23" actId="478"/>
          <ac:picMkLst>
            <pc:docMk/>
            <pc:sldMk cId="58121665" sldId="514"/>
            <ac:picMk id="12" creationId="{6FEA740E-EFA0-4C95-9BCF-C49D98630A23}"/>
          </ac:picMkLst>
        </pc:picChg>
        <pc:picChg chg="del">
          <ac:chgData name="Willy Tieleman" userId="68f9e5fda55f5c91" providerId="LiveId" clId="{5415A9A8-7441-41BF-A4CA-BDB22E886C45}" dt="2026-05-30T14:19:04.452" v="21" actId="478"/>
          <ac:picMkLst>
            <pc:docMk/>
            <pc:sldMk cId="58121665" sldId="514"/>
            <ac:picMk id="15" creationId="{6A85A1D1-9020-9AEA-CAD5-9CA11F5DFD72}"/>
          </ac:picMkLst>
        </pc:picChg>
        <pc:picChg chg="del">
          <ac:chgData name="Willy Tieleman" userId="68f9e5fda55f5c91" providerId="LiveId" clId="{5415A9A8-7441-41BF-A4CA-BDB22E886C45}" dt="2026-05-30T14:19:05.109" v="22" actId="478"/>
          <ac:picMkLst>
            <pc:docMk/>
            <pc:sldMk cId="58121665" sldId="514"/>
            <ac:picMk id="18" creationId="{1841BE51-4FD2-EEE9-0CEF-3651446EE59F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E2E616-FF66-420D-B5C2-CB520EF9129E}" type="datetimeFigureOut">
              <a:rPr lang="nl-BE" smtClean="0"/>
              <a:t>30/05/2026</a:t>
            </a:fld>
            <a:endParaRPr lang="nl-BE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E47750-CF6F-461F-AE42-D45377E2BE2B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221599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A3996E-0EAA-420D-86E0-E8C42636056C}" type="slidenum">
              <a:rPr lang="nl-BE" smtClean="0"/>
              <a:t>6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8505607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B9113B-FAC5-8D77-CFFF-9515C2C054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79FC56F8-6C05-B89B-B0CB-E62C081F52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F4A5C01-3E8B-A9F7-4013-780C491D63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E1F3-7EA7-4C5F-841E-CFB1C3E04E5B}" type="datetimeFigureOut">
              <a:rPr lang="nl-BE" smtClean="0"/>
              <a:t>30/05/2026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1C37614-97D4-CDC9-D3CE-AB4404C0F8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1884177-4D7B-A76B-6766-E688C0388C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BAC1C-A4F4-457C-9643-0E9721DC184E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096402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E0A18EC-3456-95EB-C749-C6C3B74F85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3CF5FED4-B090-A463-D1E9-E6A32865C9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771E91B-FFCB-4B1A-C1AE-43E05BC40F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E1F3-7EA7-4C5F-841E-CFB1C3E04E5B}" type="datetimeFigureOut">
              <a:rPr lang="nl-BE" smtClean="0"/>
              <a:t>30/05/2026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D39994D-D0AC-A8A3-8F07-DB02CD8AB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47E7DE2-CB1F-829B-04F5-721CD511B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BAC1C-A4F4-457C-9643-0E9721DC184E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277138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2493F1D4-DB82-6AC1-E517-2FA60409E64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853C17B5-9CD9-9410-8C20-DF8A123814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6E404A3-4D34-F545-120E-09F5D79493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E1F3-7EA7-4C5F-841E-CFB1C3E04E5B}" type="datetimeFigureOut">
              <a:rPr lang="nl-BE" smtClean="0"/>
              <a:t>30/05/2026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798E068-B60A-CC78-E400-71D7D4C439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50122CF-2DA0-FC2B-4D0A-ED1AB6D2F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BAC1C-A4F4-457C-9643-0E9721DC184E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019110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C6F100-5249-61EA-9810-A8B5F1AD7F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2862F4F-CCB4-6120-BC3F-BC212E14B0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153D278-173C-D1F0-D1EA-F8D58D9F3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E1F3-7EA7-4C5F-841E-CFB1C3E04E5B}" type="datetimeFigureOut">
              <a:rPr lang="nl-BE" smtClean="0"/>
              <a:t>30/05/2026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CF3D5E2-31F0-99D6-F826-857930582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A67C623-EFC2-A1DE-A432-26ACF3555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BAC1C-A4F4-457C-9643-0E9721DC184E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65654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BFD57D3-1005-101A-CFC9-C53CFBF36F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1DA4BB4F-30E6-C8D4-DCB6-240CAB922C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6C4EBEA-FA94-CB5F-480A-6840CB1888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E1F3-7EA7-4C5F-841E-CFB1C3E04E5B}" type="datetimeFigureOut">
              <a:rPr lang="nl-BE" smtClean="0"/>
              <a:t>30/05/2026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7C27A40-AFE8-C54B-C422-0786792059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2033CB1-3B80-2405-E170-1BE04449A2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BAC1C-A4F4-457C-9643-0E9721DC184E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7333022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CDF5F1-726E-0A33-801B-C99D866DB2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F5E6697-108A-4DC1-2F78-976E0F338F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B9DB45A1-09BF-A1CC-2CCD-1E9A1E40A5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3E4D59CE-EA6F-2A4B-D397-478E20E2A1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E1F3-7EA7-4C5F-841E-CFB1C3E04E5B}" type="datetimeFigureOut">
              <a:rPr lang="nl-BE" smtClean="0"/>
              <a:t>30/05/2026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024CCE12-FDC5-B5F8-3A29-0A05950D6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CB5DD3FB-84E1-C82C-E5BC-AD89AAEDAC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BAC1C-A4F4-457C-9643-0E9721DC184E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571877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3D3E928-8287-8F15-565C-35B69BA206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534DD8CD-A8E3-8EB5-98B8-F61DB49CCC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0937E010-0738-CE0E-7AF4-01E086EE18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C96CEC7C-A23A-F8F4-B751-739CEA41DA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48E6FB9A-5E66-3C91-E862-9123B27605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5C95F9D8-83E3-A691-436C-17EEC6FC9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E1F3-7EA7-4C5F-841E-CFB1C3E04E5B}" type="datetimeFigureOut">
              <a:rPr lang="nl-BE" smtClean="0"/>
              <a:t>30/05/2026</a:t>
            </a:fld>
            <a:endParaRPr lang="nl-BE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3A20B573-3482-2F46-C39B-CBA481B333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1B94BC01-A2DA-3147-EFBC-C97E985AE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BAC1C-A4F4-457C-9643-0E9721DC184E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525817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DE178D-31C8-8398-BE87-E531BA3A18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DF9B99C8-8EDF-9C2E-5391-1BC7DF652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E1F3-7EA7-4C5F-841E-CFB1C3E04E5B}" type="datetimeFigureOut">
              <a:rPr lang="nl-BE" smtClean="0"/>
              <a:t>30/05/2026</a:t>
            </a:fld>
            <a:endParaRPr lang="nl-BE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E7301AD8-1E9D-D392-6933-5FDAAF4B7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31689214-9CBB-1EAC-CE2A-DC8926EFE4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BAC1C-A4F4-457C-9643-0E9721DC184E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824481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EB9E29B0-D054-BAC1-CCA6-7E10265DF3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E1F3-7EA7-4C5F-841E-CFB1C3E04E5B}" type="datetimeFigureOut">
              <a:rPr lang="nl-BE" smtClean="0"/>
              <a:t>30/05/2026</a:t>
            </a:fld>
            <a:endParaRPr lang="nl-BE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7BAB5ACF-E844-28C5-2BEB-D8DF42479E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8AC847E9-DF4E-02C2-F7FB-3EC711DD7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BAC1C-A4F4-457C-9643-0E9721DC184E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53729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F7F2DD8-194F-811F-C206-C65262F189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C498576-9B99-310C-CA89-19F65F0FE4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24924508-12C3-21BA-B205-B3052CB597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AE9A1884-8F16-D969-0D41-6CE3FB044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E1F3-7EA7-4C5F-841E-CFB1C3E04E5B}" type="datetimeFigureOut">
              <a:rPr lang="nl-BE" smtClean="0"/>
              <a:t>30/05/2026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F1A37F0F-82C9-9A22-A5E3-A70E64FF3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391F203A-774F-EBC5-8D38-0426CA1CA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BAC1C-A4F4-457C-9643-0E9721DC184E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691322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DEB1CB-9302-F5AD-D697-13ABDF3175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993BF654-5C63-FDE3-2F5C-74FF9AAD5F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A4C7137F-851D-67C2-3DC8-EF6EC22084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EA1B9812-4A39-FA4D-273D-2EC164B403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E1F3-7EA7-4C5F-841E-CFB1C3E04E5B}" type="datetimeFigureOut">
              <a:rPr lang="nl-BE" smtClean="0"/>
              <a:t>30/05/2026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38C66F07-5FA8-9AE0-2FCD-A2573586D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1EA96084-87AF-BE80-01C4-7C8AF2204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BAC1C-A4F4-457C-9643-0E9721DC184E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939762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78C632F6-CE8E-1C46-902A-A965FAFE68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D6AA83C-6077-2222-E8EB-6887D7D6F5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C2FDDAD-BEC0-B609-C400-9339114EB0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DF2E1F3-7EA7-4C5F-841E-CFB1C3E04E5B}" type="datetimeFigureOut">
              <a:rPr lang="nl-BE" smtClean="0"/>
              <a:t>30/05/2026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1FE5A19-1241-5858-D3B9-C8D65E150E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DDF02C6-A6A6-54EA-ABFA-C952B737F0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7BAC1C-A4F4-457C-9643-0E9721DC184E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333120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AD95B3-4D2C-817E-56E7-DECC4FBB1C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4" name="Tijdelijke aanduiding voor inhoud 13">
            <a:extLst>
              <a:ext uri="{FF2B5EF4-FFF2-40B4-BE49-F238E27FC236}">
                <a16:creationId xmlns:a16="http://schemas.microsoft.com/office/drawing/2014/main" id="{EAD1B678-0BE3-C84A-6177-45B1C370282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2489486"/>
            <a:ext cx="2590800" cy="3023616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113C5F6-5BF9-4C87-099F-86641A590CBF}"/>
              </a:ext>
            </a:extLst>
          </p:cNvPr>
          <p:cNvSpPr txBox="1"/>
          <p:nvPr/>
        </p:nvSpPr>
        <p:spPr>
          <a:xfrm>
            <a:off x="3048000" y="3246961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CE89233-E0AD-7D12-E1CB-2567E6B5CA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45886443-BFC7-91C7-9E7A-8549FFF2D1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8" name="Picture 4" descr="Pheasant Print Wallpaper, Pheasant Bird Wallpaper for Modern Country Home, Pheasant Feathers Print, Kitchen Decor, Bird Wallpaper image 1">
            <a:extLst>
              <a:ext uri="{FF2B5EF4-FFF2-40B4-BE49-F238E27FC236}">
                <a16:creationId xmlns:a16="http://schemas.microsoft.com/office/drawing/2014/main" id="{18229225-D63D-0620-9925-1B48F955211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-779" b="27988"/>
          <a:stretch/>
        </p:blipFill>
        <p:spPr bwMode="auto">
          <a:xfrm>
            <a:off x="-133351" y="0"/>
            <a:ext cx="12325351" cy="88071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itel 4">
            <a:extLst>
              <a:ext uri="{FF2B5EF4-FFF2-40B4-BE49-F238E27FC236}">
                <a16:creationId xmlns:a16="http://schemas.microsoft.com/office/drawing/2014/main" id="{F0A0C053-660A-C722-D9DB-B6408FB63216}"/>
              </a:ext>
            </a:extLst>
          </p:cNvPr>
          <p:cNvSpPr txBox="1">
            <a:spLocks/>
          </p:cNvSpPr>
          <p:nvPr/>
        </p:nvSpPr>
        <p:spPr bwMode="black">
          <a:xfrm>
            <a:off x="2493046" y="2637824"/>
            <a:ext cx="8798303" cy="3023615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5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5400" dirty="0">
                <a:solidFill>
                  <a:srgbClr val="142233"/>
                </a:solidFill>
              </a:rPr>
              <a:t>FOCUSGROEP PAUWFAZANTEN</a:t>
            </a:r>
          </a:p>
          <a:p>
            <a:pPr algn="ctr"/>
            <a:endParaRPr lang="en-US" sz="5400" dirty="0">
              <a:solidFill>
                <a:srgbClr val="142233"/>
              </a:solidFill>
            </a:endParaRPr>
          </a:p>
          <a:p>
            <a:pPr algn="ctr"/>
            <a:endParaRPr lang="en-US" sz="5400" dirty="0">
              <a:solidFill>
                <a:srgbClr val="142233"/>
              </a:solidFill>
            </a:endParaRPr>
          </a:p>
          <a:p>
            <a:pPr algn="ctr"/>
            <a:endParaRPr lang="en-US" sz="5400" dirty="0">
              <a:solidFill>
                <a:srgbClr val="142233"/>
              </a:solidFill>
            </a:endParaRPr>
          </a:p>
          <a:p>
            <a:pPr algn="ctr"/>
            <a:r>
              <a:rPr lang="en-US" sz="5400" dirty="0">
                <a:solidFill>
                  <a:srgbClr val="142233"/>
                </a:solidFill>
              </a:rPr>
              <a:t>STATUS - 2025</a:t>
            </a:r>
            <a:endParaRPr lang="nl-NL" sz="5400" dirty="0">
              <a:solidFill>
                <a:srgbClr val="142233"/>
              </a:solidFill>
            </a:endParaRPr>
          </a:p>
        </p:txBody>
      </p:sp>
      <p:sp>
        <p:nvSpPr>
          <p:cNvPr id="3" name="Rectangle 15">
            <a:extLst>
              <a:ext uri="{FF2B5EF4-FFF2-40B4-BE49-F238E27FC236}">
                <a16:creationId xmlns:a16="http://schemas.microsoft.com/office/drawing/2014/main" id="{DB573F2D-292A-CE2C-955D-3CA783A4E8E5}"/>
              </a:ext>
            </a:extLst>
          </p:cNvPr>
          <p:cNvSpPr/>
          <p:nvPr/>
        </p:nvSpPr>
        <p:spPr>
          <a:xfrm>
            <a:off x="2141700" y="76202"/>
            <a:ext cx="9531633" cy="829287"/>
          </a:xfrm>
          <a:prstGeom prst="rect">
            <a:avLst/>
          </a:prstGeom>
          <a:solidFill>
            <a:srgbClr val="447369"/>
          </a:solidFill>
          <a:ln>
            <a:solidFill>
              <a:srgbClr val="44736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POLYPLECTRON</a:t>
            </a:r>
          </a:p>
        </p:txBody>
      </p:sp>
    </p:spTree>
    <p:extLst>
      <p:ext uri="{BB962C8B-B14F-4D97-AF65-F5344CB8AC3E}">
        <p14:creationId xmlns:p14="http://schemas.microsoft.com/office/powerpoint/2010/main" val="545865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259751-9B46-24DE-43BA-B59AFBBF3F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3697EC-A8A1-3720-DD57-F3D81F676A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4" name="Tijdelijke aanduiding voor inhoud 13">
            <a:extLst>
              <a:ext uri="{FF2B5EF4-FFF2-40B4-BE49-F238E27FC236}">
                <a16:creationId xmlns:a16="http://schemas.microsoft.com/office/drawing/2014/main" id="{96AAC7B2-8E3D-0FDF-C546-846A4708B3A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2489486"/>
            <a:ext cx="2590800" cy="3023616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3D22016-362E-4F9C-FF09-CC1F8AF9E29C}"/>
              </a:ext>
            </a:extLst>
          </p:cNvPr>
          <p:cNvSpPr txBox="1"/>
          <p:nvPr/>
        </p:nvSpPr>
        <p:spPr>
          <a:xfrm>
            <a:off x="3048000" y="3246961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68CF6C19-86D3-84F2-06CD-4FB5925792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9C2DC75A-ECE2-34EB-D751-9BC8F9FBD8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8" name="Picture 4" descr="Pheasant Print Wallpaper, Pheasant Bird Wallpaper for Modern Country Home, Pheasant Feathers Print, Kitchen Decor, Bird Wallpaper image 1">
            <a:extLst>
              <a:ext uri="{FF2B5EF4-FFF2-40B4-BE49-F238E27FC236}">
                <a16:creationId xmlns:a16="http://schemas.microsoft.com/office/drawing/2014/main" id="{54A6B1E6-45F7-6AA3-B781-BD714187C35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-779" b="27988"/>
          <a:stretch/>
        </p:blipFill>
        <p:spPr bwMode="auto">
          <a:xfrm>
            <a:off x="219062" y="0"/>
            <a:ext cx="12325351" cy="88071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3DE0E84C-DC90-3128-9CDF-126E44709235}"/>
              </a:ext>
            </a:extLst>
          </p:cNvPr>
          <p:cNvSpPr/>
          <p:nvPr/>
        </p:nvSpPr>
        <p:spPr>
          <a:xfrm>
            <a:off x="2119075" y="85729"/>
            <a:ext cx="9513618" cy="794110"/>
          </a:xfrm>
          <a:prstGeom prst="rect">
            <a:avLst/>
          </a:prstGeom>
          <a:solidFill>
            <a:srgbClr val="447369"/>
          </a:solidFill>
          <a:ln>
            <a:solidFill>
              <a:srgbClr val="44736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PLANNING 2025</a:t>
            </a:r>
          </a:p>
        </p:txBody>
      </p:sp>
      <p:sp>
        <p:nvSpPr>
          <p:cNvPr id="3" name="Titel 4">
            <a:extLst>
              <a:ext uri="{FF2B5EF4-FFF2-40B4-BE49-F238E27FC236}">
                <a16:creationId xmlns:a16="http://schemas.microsoft.com/office/drawing/2014/main" id="{FE70EB88-7AF3-B25E-996F-07754EEAF16F}"/>
              </a:ext>
            </a:extLst>
          </p:cNvPr>
          <p:cNvSpPr txBox="1">
            <a:spLocks/>
          </p:cNvSpPr>
          <p:nvPr/>
        </p:nvSpPr>
        <p:spPr bwMode="black">
          <a:xfrm>
            <a:off x="2606770" y="1352855"/>
            <a:ext cx="8552197" cy="521581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685800" indent="-685800">
              <a:buFont typeface="Arial" panose="020B0604020202020204" pitchFamily="34" charset="0"/>
              <a:buChar char="•"/>
            </a:pPr>
            <a:r>
              <a:rPr lang="nl-NL" sz="2400" dirty="0">
                <a:solidFill>
                  <a:srgbClr val="142233"/>
                </a:solidFill>
              </a:rPr>
              <a:t>Netwerk van liefhebbers blijven uitbouwen en deelnemen aan meetings. 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endParaRPr lang="nl-NL" sz="2400" dirty="0">
              <a:solidFill>
                <a:srgbClr val="142233"/>
              </a:solidFill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nl-NL" sz="2400" dirty="0">
                <a:solidFill>
                  <a:srgbClr val="142233"/>
                </a:solidFill>
              </a:rPr>
              <a:t>Maleise pauwfazant project uitbouwen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endParaRPr lang="nl-NL" sz="2400" dirty="0">
              <a:solidFill>
                <a:srgbClr val="142233"/>
              </a:solidFill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nl-NL" sz="2400" dirty="0">
                <a:solidFill>
                  <a:srgbClr val="142233"/>
                </a:solidFill>
              </a:rPr>
              <a:t>MPP DNA onderzoek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endParaRPr lang="nl-NL" sz="2400" dirty="0">
              <a:solidFill>
                <a:srgbClr val="142233"/>
              </a:solidFill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nl-NL" sz="2400" dirty="0">
                <a:solidFill>
                  <a:srgbClr val="142233"/>
                </a:solidFill>
              </a:rPr>
              <a:t>Stamboeken beheren 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endParaRPr lang="nl-NL" sz="2400" dirty="0">
              <a:solidFill>
                <a:srgbClr val="142233"/>
              </a:solidFill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nl-NL" sz="2400" b="0" dirty="0">
                <a:latin typeface="+mn-lt"/>
                <a:ea typeface="Times New Roman" panose="02020603050405020304" pitchFamily="18" charset="0"/>
              </a:rPr>
              <a:t>Focusgroep PF samenkomst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endParaRPr lang="nl-NL" sz="2400" b="0" dirty="0">
              <a:latin typeface="+mn-lt"/>
              <a:ea typeface="Times New Roman" panose="02020603050405020304" pitchFamily="18" charset="0"/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nl-NL" sz="2400" b="0" dirty="0">
                <a:effectLst/>
                <a:latin typeface="+mn-lt"/>
                <a:ea typeface="Times New Roman" panose="02020603050405020304" pitchFamily="18" charset="0"/>
              </a:rPr>
              <a:t>W</a:t>
            </a:r>
            <a:r>
              <a:rPr lang="nl-NL" sz="2400" b="0" dirty="0">
                <a:latin typeface="+mn-lt"/>
                <a:ea typeface="Times New Roman" panose="02020603050405020304" pitchFamily="18" charset="0"/>
              </a:rPr>
              <a:t>PA / ECBG/EAZA vergaderingen </a:t>
            </a:r>
            <a:r>
              <a:rPr lang="nl-NL" sz="2400" b="0" dirty="0">
                <a:effectLst/>
                <a:latin typeface="+mn-lt"/>
                <a:ea typeface="Times New Roman" panose="02020603050405020304" pitchFamily="18" charset="0"/>
              </a:rPr>
              <a:t> 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endParaRPr lang="nl-NL" sz="2400" b="0" dirty="0">
              <a:effectLst/>
              <a:latin typeface="+mn-lt"/>
              <a:ea typeface="Times New Roman" panose="02020603050405020304" pitchFamily="18" charset="0"/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endParaRPr lang="nl-NL" sz="2800" dirty="0">
              <a:solidFill>
                <a:srgbClr val="142233"/>
              </a:solidFill>
            </a:endParaRPr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01B0A2B9-1CDB-6BD1-E0A1-FE62F7FDD04A}"/>
              </a:ext>
            </a:extLst>
          </p:cNvPr>
          <p:cNvSpPr txBox="1"/>
          <p:nvPr/>
        </p:nvSpPr>
        <p:spPr>
          <a:xfrm>
            <a:off x="7883569" y="7453893"/>
            <a:ext cx="44608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BE" dirty="0"/>
              <a:t>Jaarverslag Focusgroep Pauwfazanten 2025</a:t>
            </a:r>
          </a:p>
        </p:txBody>
      </p:sp>
    </p:spTree>
    <p:extLst>
      <p:ext uri="{BB962C8B-B14F-4D97-AF65-F5344CB8AC3E}">
        <p14:creationId xmlns:p14="http://schemas.microsoft.com/office/powerpoint/2010/main" val="16351786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C86847-AE61-863B-FD94-423BAD6721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1B0032-68CF-B875-5A34-694C14E4A9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. </a:t>
            </a:r>
          </a:p>
        </p:txBody>
      </p:sp>
      <p:pic>
        <p:nvPicPr>
          <p:cNvPr id="14" name="Tijdelijke aanduiding voor inhoud 13">
            <a:extLst>
              <a:ext uri="{FF2B5EF4-FFF2-40B4-BE49-F238E27FC236}">
                <a16:creationId xmlns:a16="http://schemas.microsoft.com/office/drawing/2014/main" id="{04FCCA65-05BE-7139-C34D-0F1E2726904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2489486"/>
            <a:ext cx="2590800" cy="3023616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90895CD-F769-C1EF-52FD-9581348CDA66}"/>
              </a:ext>
            </a:extLst>
          </p:cNvPr>
          <p:cNvSpPr txBox="1"/>
          <p:nvPr/>
        </p:nvSpPr>
        <p:spPr>
          <a:xfrm>
            <a:off x="3048000" y="3246961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D2793F66-D776-DC9F-398E-1F6746D243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CB807C2C-B4BF-248B-17DA-8D0BD6774A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8" name="Picture 4" descr="Pheasant Print Wallpaper, Pheasant Bird Wallpaper for Modern Country Home, Pheasant Feathers Print, Kitchen Decor, Bird Wallpaper image 1">
            <a:extLst>
              <a:ext uri="{FF2B5EF4-FFF2-40B4-BE49-F238E27FC236}">
                <a16:creationId xmlns:a16="http://schemas.microsoft.com/office/drawing/2014/main" id="{F74447A2-4EC7-4FE2-1128-7AB2E50AD9A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-779" b="27988"/>
          <a:stretch/>
        </p:blipFill>
        <p:spPr bwMode="auto">
          <a:xfrm>
            <a:off x="-38101" y="0"/>
            <a:ext cx="12325351" cy="88071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06E0A155-2B41-FFE9-8C6A-F41A9A2D6790}"/>
              </a:ext>
            </a:extLst>
          </p:cNvPr>
          <p:cNvSpPr/>
          <p:nvPr/>
        </p:nvSpPr>
        <p:spPr>
          <a:xfrm>
            <a:off x="2228593" y="47759"/>
            <a:ext cx="9636712" cy="709716"/>
          </a:xfrm>
          <a:prstGeom prst="rect">
            <a:avLst/>
          </a:prstGeom>
          <a:solidFill>
            <a:srgbClr val="447369"/>
          </a:solidFill>
          <a:ln>
            <a:solidFill>
              <a:srgbClr val="44736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Werking 2025</a:t>
            </a: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6675EB16-2F69-6C16-A3BD-5955B28A4E41}"/>
              </a:ext>
            </a:extLst>
          </p:cNvPr>
          <p:cNvSpPr txBox="1"/>
          <p:nvPr/>
        </p:nvSpPr>
        <p:spPr>
          <a:xfrm>
            <a:off x="7267575" y="6400800"/>
            <a:ext cx="46640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BE" dirty="0"/>
              <a:t>Jaarverslag Focusgroep Pauwfazanten 2025</a:t>
            </a:r>
          </a:p>
        </p:txBody>
      </p:sp>
      <p:sp>
        <p:nvSpPr>
          <p:cNvPr id="10" name="Titel 4">
            <a:extLst>
              <a:ext uri="{FF2B5EF4-FFF2-40B4-BE49-F238E27FC236}">
                <a16:creationId xmlns:a16="http://schemas.microsoft.com/office/drawing/2014/main" id="{9F75C29E-DBAE-403E-8C95-9B862E060093}"/>
              </a:ext>
            </a:extLst>
          </p:cNvPr>
          <p:cNvSpPr txBox="1">
            <a:spLocks/>
          </p:cNvSpPr>
          <p:nvPr/>
        </p:nvSpPr>
        <p:spPr bwMode="black">
          <a:xfrm>
            <a:off x="2228592" y="757475"/>
            <a:ext cx="9421577" cy="670785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685800" indent="-685800">
              <a:buFont typeface="Arial" panose="020B0604020202020204" pitchFamily="34" charset="0"/>
              <a:buChar char="•"/>
            </a:pPr>
            <a:r>
              <a:rPr lang="nl-NL" sz="2400" dirty="0">
                <a:solidFill>
                  <a:srgbClr val="142233"/>
                </a:solidFill>
              </a:rPr>
              <a:t>Februari: </a:t>
            </a:r>
            <a:r>
              <a:rPr lang="nl-NL" sz="2400" b="0" dirty="0">
                <a:solidFill>
                  <a:srgbClr val="142233"/>
                </a:solidFill>
              </a:rPr>
              <a:t>goedkeuring ontwikkeling online stamboomprogramma</a:t>
            </a:r>
            <a:r>
              <a:rPr lang="nl-NL" sz="2400" dirty="0">
                <a:solidFill>
                  <a:srgbClr val="142233"/>
                </a:solidFill>
              </a:rPr>
              <a:t>.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nl-NL" sz="2400" dirty="0">
                <a:solidFill>
                  <a:srgbClr val="142233"/>
                </a:solidFill>
              </a:rPr>
              <a:t>Mei</a:t>
            </a:r>
            <a:r>
              <a:rPr lang="nl-NL" sz="2400" b="0" dirty="0">
                <a:solidFill>
                  <a:srgbClr val="142233"/>
                </a:solidFill>
              </a:rPr>
              <a:t>: goedkeuring opstart Maleise pauwfazant project door Jan Dams (Coördinator dierenzorg/curator vogels ZOO Antwerpen) 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nl-NL" sz="2400" dirty="0">
                <a:solidFill>
                  <a:srgbClr val="142233"/>
                </a:solidFill>
              </a:rPr>
              <a:t>Juli</a:t>
            </a:r>
            <a:r>
              <a:rPr lang="nl-NL" sz="2400" b="0" dirty="0">
                <a:solidFill>
                  <a:srgbClr val="142233"/>
                </a:solidFill>
              </a:rPr>
              <a:t>: Focusgroep PF samenkomst in Arnhem, 23 deelnemers.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nl-NL" sz="2400" dirty="0">
                <a:solidFill>
                  <a:srgbClr val="142233"/>
                </a:solidFill>
              </a:rPr>
              <a:t>PF groep liefhebbers</a:t>
            </a:r>
            <a:r>
              <a:rPr lang="nl-NL" sz="2400" b="0" dirty="0">
                <a:solidFill>
                  <a:srgbClr val="142233"/>
                </a:solidFill>
              </a:rPr>
              <a:t>: 79 pers. (70 kwekers en 9 informatief)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nl-NL" sz="2400" dirty="0">
                <a:solidFill>
                  <a:srgbClr val="142233"/>
                </a:solidFill>
              </a:rPr>
              <a:t>Augustus</a:t>
            </a:r>
            <a:r>
              <a:rPr lang="nl-NL" sz="2400" b="0" dirty="0">
                <a:solidFill>
                  <a:srgbClr val="142233"/>
                </a:solidFill>
              </a:rPr>
              <a:t>: WPA Duitsland: meeting in Wisbroek en Dierentuin te Köln.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nl-NL" sz="2400" dirty="0">
                <a:solidFill>
                  <a:srgbClr val="142233"/>
                </a:solidFill>
              </a:rPr>
              <a:t>September</a:t>
            </a:r>
            <a:r>
              <a:rPr lang="nl-NL" sz="2400" b="0" dirty="0">
                <a:solidFill>
                  <a:srgbClr val="142233"/>
                </a:solidFill>
              </a:rPr>
              <a:t>: goedkeuring MPP project, ECBG /EASA meeting in Alphen aan den Rijn NL. 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nl-NL" sz="2400" dirty="0">
                <a:solidFill>
                  <a:srgbClr val="142233"/>
                </a:solidFill>
              </a:rPr>
              <a:t>September</a:t>
            </a:r>
            <a:r>
              <a:rPr lang="nl-NL" sz="2400" b="0" dirty="0">
                <a:solidFill>
                  <a:srgbClr val="142233"/>
                </a:solidFill>
              </a:rPr>
              <a:t>: opstart testen van online stamboekprogramma.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nl-NL" sz="2400" dirty="0">
                <a:solidFill>
                  <a:srgbClr val="142233"/>
                </a:solidFill>
              </a:rPr>
              <a:t>September</a:t>
            </a:r>
            <a:r>
              <a:rPr lang="nl-NL" sz="2400" b="0" dirty="0">
                <a:solidFill>
                  <a:srgbClr val="142233"/>
                </a:solidFill>
              </a:rPr>
              <a:t>: goedkeuring sponsoring MPP project en stamboom programma  door WPA DE.</a:t>
            </a:r>
          </a:p>
          <a:p>
            <a:pPr marL="1143000" lvl="1" indent="-685800">
              <a:buFont typeface="Arial" panose="020B0604020202020204" pitchFamily="34" charset="0"/>
              <a:buChar char="•"/>
            </a:pPr>
            <a:endParaRPr lang="nl-NL" sz="100" dirty="0">
              <a:solidFill>
                <a:srgbClr val="142233"/>
              </a:solidFill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nl-NL" sz="2400" dirty="0">
                <a:solidFill>
                  <a:srgbClr val="142233"/>
                </a:solidFill>
              </a:rPr>
              <a:t>November</a:t>
            </a:r>
            <a:r>
              <a:rPr lang="nl-NL" sz="2400" b="0" dirty="0">
                <a:solidFill>
                  <a:srgbClr val="142233"/>
                </a:solidFill>
              </a:rPr>
              <a:t>: 64 veren stalen MPP overdracht aan </a:t>
            </a:r>
            <a:r>
              <a:rPr lang="nl-NL" sz="2400" b="0" dirty="0" err="1">
                <a:solidFill>
                  <a:srgbClr val="142233"/>
                </a:solidFill>
              </a:rPr>
              <a:t>Phillipe</a:t>
            </a:r>
            <a:r>
              <a:rPr lang="nl-NL" sz="2400" b="0" dirty="0">
                <a:solidFill>
                  <a:srgbClr val="142233"/>
                </a:solidFill>
              </a:rPr>
              <a:t> Helsen ”Centre </a:t>
            </a:r>
            <a:r>
              <a:rPr lang="nl-NL" sz="2400" b="0" dirty="0" err="1">
                <a:solidFill>
                  <a:srgbClr val="142233"/>
                </a:solidFill>
              </a:rPr>
              <a:t>fo</a:t>
            </a:r>
            <a:r>
              <a:rPr lang="nl-NL" sz="2400" b="0" dirty="0">
                <a:solidFill>
                  <a:srgbClr val="142233"/>
                </a:solidFill>
              </a:rPr>
              <a:t> Research </a:t>
            </a:r>
            <a:r>
              <a:rPr lang="nl-NL" sz="2400" b="0" dirty="0" err="1">
                <a:solidFill>
                  <a:srgbClr val="142233"/>
                </a:solidFill>
              </a:rPr>
              <a:t>and</a:t>
            </a:r>
            <a:r>
              <a:rPr lang="nl-NL" sz="2400" b="0" dirty="0">
                <a:solidFill>
                  <a:srgbClr val="142233"/>
                </a:solidFill>
              </a:rPr>
              <a:t> </a:t>
            </a:r>
            <a:r>
              <a:rPr lang="nl-NL" sz="2400" b="0" dirty="0" err="1">
                <a:solidFill>
                  <a:srgbClr val="142233"/>
                </a:solidFill>
              </a:rPr>
              <a:t>Conservation</a:t>
            </a:r>
            <a:r>
              <a:rPr lang="nl-NL" sz="2400" b="0" dirty="0">
                <a:solidFill>
                  <a:srgbClr val="142233"/>
                </a:solidFill>
              </a:rPr>
              <a:t>”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nl-NL" sz="2400" dirty="0">
                <a:solidFill>
                  <a:srgbClr val="142233"/>
                </a:solidFill>
              </a:rPr>
              <a:t>November</a:t>
            </a:r>
            <a:r>
              <a:rPr lang="nl-NL" sz="2400" b="0" dirty="0">
                <a:solidFill>
                  <a:srgbClr val="142233"/>
                </a:solidFill>
              </a:rPr>
              <a:t>: FG meeting – demo “</a:t>
            </a:r>
            <a:r>
              <a:rPr lang="nl-NL" sz="2400" b="0" dirty="0" err="1">
                <a:solidFill>
                  <a:srgbClr val="142233"/>
                </a:solidFill>
              </a:rPr>
              <a:t>beta</a:t>
            </a:r>
            <a:r>
              <a:rPr lang="nl-NL" sz="2400" b="0" dirty="0">
                <a:solidFill>
                  <a:srgbClr val="142233"/>
                </a:solidFill>
              </a:rPr>
              <a:t>” stamboomprogramma.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nl-NL" sz="2400" dirty="0">
                <a:solidFill>
                  <a:srgbClr val="142233"/>
                </a:solidFill>
              </a:rPr>
              <a:t>December</a:t>
            </a:r>
            <a:r>
              <a:rPr lang="nl-NL" sz="2400" b="0" dirty="0">
                <a:solidFill>
                  <a:srgbClr val="142233"/>
                </a:solidFill>
              </a:rPr>
              <a:t>: FG nieuwsbrief verdeeld.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nl-NL" sz="2400" dirty="0" err="1">
                <a:solidFill>
                  <a:srgbClr val="142233"/>
                </a:solidFill>
              </a:rPr>
              <a:t>Requestlist</a:t>
            </a:r>
            <a:r>
              <a:rPr lang="nl-NL" sz="2400" b="0" dirty="0">
                <a:solidFill>
                  <a:srgbClr val="142233"/>
                </a:solidFill>
              </a:rPr>
              <a:t> 3x verdeeld. (ondersteuning vraag en aanbod)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nl-NL" sz="2400" b="0" dirty="0">
                <a:solidFill>
                  <a:srgbClr val="142233"/>
                </a:solidFill>
              </a:rPr>
              <a:t>Geen algemene inventaris georganiseerd in 2025.</a:t>
            </a:r>
            <a:endParaRPr lang="nl-NL" sz="2400" b="0" dirty="0">
              <a:effectLst/>
              <a:latin typeface="+mn-lt"/>
              <a:ea typeface="Times New Roman" panose="02020603050405020304" pitchFamily="18" charset="0"/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endParaRPr lang="nl-NL" sz="2800" dirty="0">
              <a:solidFill>
                <a:srgbClr val="1422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83305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1D67AA-22C6-E275-51F5-F42CBCCB45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9D7F7A-BDE4-2868-5FFE-66200E3B43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4" name="Tijdelijke aanduiding voor inhoud 13">
            <a:extLst>
              <a:ext uri="{FF2B5EF4-FFF2-40B4-BE49-F238E27FC236}">
                <a16:creationId xmlns:a16="http://schemas.microsoft.com/office/drawing/2014/main" id="{719080D4-F719-A5DD-9022-6E6DD80EDC8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2489486"/>
            <a:ext cx="2590800" cy="3023616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FB43C0F-9EB6-0C96-EF2D-99CC30BC26BE}"/>
              </a:ext>
            </a:extLst>
          </p:cNvPr>
          <p:cNvSpPr txBox="1"/>
          <p:nvPr/>
        </p:nvSpPr>
        <p:spPr>
          <a:xfrm>
            <a:off x="3048000" y="3246961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62511ACF-EA6D-9423-D96D-FAEBF78251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A85F910F-73E0-E7B7-95F9-52D46EC56D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8" name="Picture 4" descr="Pheasant Print Wallpaper, Pheasant Bird Wallpaper for Modern Country Home, Pheasant Feathers Print, Kitchen Decor, Bird Wallpaper image 1">
            <a:extLst>
              <a:ext uri="{FF2B5EF4-FFF2-40B4-BE49-F238E27FC236}">
                <a16:creationId xmlns:a16="http://schemas.microsoft.com/office/drawing/2014/main" id="{A2E6F358-6CA8-A762-5FA4-CD82D57C5D5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-779" b="27988"/>
          <a:stretch/>
        </p:blipFill>
        <p:spPr bwMode="auto">
          <a:xfrm>
            <a:off x="0" y="0"/>
            <a:ext cx="12325351" cy="88071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CBBCC139-C25B-B327-00A6-4D2436AD556F}"/>
              </a:ext>
            </a:extLst>
          </p:cNvPr>
          <p:cNvSpPr/>
          <p:nvPr/>
        </p:nvSpPr>
        <p:spPr>
          <a:xfrm>
            <a:off x="2141700" y="76200"/>
            <a:ext cx="9508469" cy="829289"/>
          </a:xfrm>
          <a:prstGeom prst="rect">
            <a:avLst/>
          </a:prstGeom>
          <a:solidFill>
            <a:srgbClr val="447369"/>
          </a:solidFill>
          <a:ln>
            <a:solidFill>
              <a:srgbClr val="44736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/>
              <a:t>WERKING 2025 – ONLINE STAMBOOM project</a:t>
            </a: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C46D3520-469F-71D0-3CC4-410BFDABAE03}"/>
              </a:ext>
            </a:extLst>
          </p:cNvPr>
          <p:cNvSpPr txBox="1"/>
          <p:nvPr/>
        </p:nvSpPr>
        <p:spPr>
          <a:xfrm>
            <a:off x="7634731" y="7646381"/>
            <a:ext cx="44608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BE" dirty="0"/>
              <a:t>Jaarverslag Focusgroep Pauwfazanten 2025</a:t>
            </a:r>
          </a:p>
        </p:txBody>
      </p:sp>
      <p:sp>
        <p:nvSpPr>
          <p:cNvPr id="4" name="Titel 4">
            <a:extLst>
              <a:ext uri="{FF2B5EF4-FFF2-40B4-BE49-F238E27FC236}">
                <a16:creationId xmlns:a16="http://schemas.microsoft.com/office/drawing/2014/main" id="{D1E702F1-116D-7CC0-73A5-77CDF7D41185}"/>
              </a:ext>
            </a:extLst>
          </p:cNvPr>
          <p:cNvSpPr txBox="1">
            <a:spLocks/>
          </p:cNvSpPr>
          <p:nvPr/>
        </p:nvSpPr>
        <p:spPr bwMode="black">
          <a:xfrm>
            <a:off x="2616101" y="1344899"/>
            <a:ext cx="8214459" cy="523392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685800" indent="-685800">
              <a:buFont typeface="Arial" panose="020B0604020202020204" pitchFamily="34" charset="0"/>
              <a:buChar char="•"/>
            </a:pPr>
            <a:endParaRPr lang="nl-NL" sz="2400" dirty="0">
              <a:solidFill>
                <a:srgbClr val="142233"/>
              </a:solidFill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endParaRPr lang="nl-NL" sz="2400" dirty="0">
              <a:solidFill>
                <a:srgbClr val="142233"/>
              </a:solidFill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endParaRPr lang="nl-NL" sz="2400" dirty="0">
              <a:solidFill>
                <a:srgbClr val="142233"/>
              </a:solidFill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endParaRPr lang="nl-NL" sz="2400" dirty="0">
              <a:solidFill>
                <a:srgbClr val="142233"/>
              </a:solidFill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endParaRPr lang="nl-NL" sz="2400" dirty="0">
              <a:solidFill>
                <a:srgbClr val="142233"/>
              </a:solidFill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endParaRPr lang="nl-NL" sz="2800" dirty="0">
              <a:solidFill>
                <a:srgbClr val="142233"/>
              </a:solidFill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endParaRPr lang="nl-NL" sz="2800" dirty="0">
              <a:solidFill>
                <a:srgbClr val="142233"/>
              </a:solidFill>
            </a:endParaRPr>
          </a:p>
        </p:txBody>
      </p:sp>
      <p:pic>
        <p:nvPicPr>
          <p:cNvPr id="19" name="Afbeelding 18" descr="Afbeelding met tekst, schermopname, Lettertype, nummer&#10;&#10;Door AI gegenereerde inhoud is mogelijk onjuist.">
            <a:extLst>
              <a:ext uri="{FF2B5EF4-FFF2-40B4-BE49-F238E27FC236}">
                <a16:creationId xmlns:a16="http://schemas.microsoft.com/office/drawing/2014/main" id="{BCCDEE97-F7B5-80F7-1BC3-C3BBC9FB566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76921" y="1327664"/>
            <a:ext cx="9918641" cy="50382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36516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F21510-1805-3CC9-D625-31C408A01C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6ECC38-AC5C-D4E2-397F-E5FEB70F98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4" name="Tijdelijke aanduiding voor inhoud 13">
            <a:extLst>
              <a:ext uri="{FF2B5EF4-FFF2-40B4-BE49-F238E27FC236}">
                <a16:creationId xmlns:a16="http://schemas.microsoft.com/office/drawing/2014/main" id="{D859C213-69FC-C31E-D4ED-83E7A6A2AC5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2489486"/>
            <a:ext cx="2590800" cy="3023616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9E4E32D-B3FC-4949-BACF-3A1E0043FCA8}"/>
              </a:ext>
            </a:extLst>
          </p:cNvPr>
          <p:cNvSpPr txBox="1"/>
          <p:nvPr/>
        </p:nvSpPr>
        <p:spPr>
          <a:xfrm>
            <a:off x="3048000" y="3246961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6FA86C86-9889-6885-2B94-2505AB47CB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1A70ED82-54DE-6B72-1FCA-00B32B5611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8" name="Picture 4" descr="Pheasant Print Wallpaper, Pheasant Bird Wallpaper for Modern Country Home, Pheasant Feathers Print, Kitchen Decor, Bird Wallpaper image 1">
            <a:extLst>
              <a:ext uri="{FF2B5EF4-FFF2-40B4-BE49-F238E27FC236}">
                <a16:creationId xmlns:a16="http://schemas.microsoft.com/office/drawing/2014/main" id="{EC57FEE8-DBD6-9ED2-810E-E8ADAB5030C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-779" b="27988"/>
          <a:stretch/>
        </p:blipFill>
        <p:spPr bwMode="auto">
          <a:xfrm>
            <a:off x="0" y="0"/>
            <a:ext cx="12325351" cy="88071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D61E3033-B45D-F60F-17AA-ACE817C191CA}"/>
              </a:ext>
            </a:extLst>
          </p:cNvPr>
          <p:cNvSpPr/>
          <p:nvPr/>
        </p:nvSpPr>
        <p:spPr>
          <a:xfrm>
            <a:off x="2169180" y="76202"/>
            <a:ext cx="9480989" cy="829288"/>
          </a:xfrm>
          <a:prstGeom prst="rect">
            <a:avLst/>
          </a:prstGeom>
          <a:solidFill>
            <a:srgbClr val="447369"/>
          </a:solidFill>
          <a:ln>
            <a:solidFill>
              <a:srgbClr val="44736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STAMBOEK 2025</a:t>
            </a: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342FCE62-879D-83D1-8C0B-16D411994384}"/>
              </a:ext>
            </a:extLst>
          </p:cNvPr>
          <p:cNvSpPr txBox="1"/>
          <p:nvPr/>
        </p:nvSpPr>
        <p:spPr>
          <a:xfrm>
            <a:off x="6391276" y="6365912"/>
            <a:ext cx="4857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BE" dirty="0"/>
              <a:t>Jaarverslag Focusgroep Pauwfazanten 2025</a:t>
            </a:r>
          </a:p>
        </p:txBody>
      </p:sp>
      <p:sp>
        <p:nvSpPr>
          <p:cNvPr id="4" name="Titel 4">
            <a:extLst>
              <a:ext uri="{FF2B5EF4-FFF2-40B4-BE49-F238E27FC236}">
                <a16:creationId xmlns:a16="http://schemas.microsoft.com/office/drawing/2014/main" id="{42C5C130-CDC5-5D0D-ACB2-813E772C83DF}"/>
              </a:ext>
            </a:extLst>
          </p:cNvPr>
          <p:cNvSpPr txBox="1">
            <a:spLocks/>
          </p:cNvSpPr>
          <p:nvPr/>
        </p:nvSpPr>
        <p:spPr bwMode="black">
          <a:xfrm>
            <a:off x="2616101" y="1344899"/>
            <a:ext cx="8214459" cy="523392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685800" indent="-685800">
              <a:buFont typeface="Arial" panose="020B0604020202020204" pitchFamily="34" charset="0"/>
              <a:buChar char="•"/>
            </a:pPr>
            <a:endParaRPr lang="nl-NL" sz="2400" dirty="0">
              <a:solidFill>
                <a:srgbClr val="142233"/>
              </a:solidFill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endParaRPr lang="nl-NL" sz="2400" dirty="0">
              <a:solidFill>
                <a:srgbClr val="142233"/>
              </a:solidFill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endParaRPr lang="nl-NL" sz="2400" dirty="0">
              <a:solidFill>
                <a:srgbClr val="142233"/>
              </a:solidFill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endParaRPr lang="nl-NL" sz="2400" dirty="0">
              <a:solidFill>
                <a:srgbClr val="142233"/>
              </a:solidFill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endParaRPr lang="nl-NL" sz="2400" dirty="0">
              <a:solidFill>
                <a:srgbClr val="142233"/>
              </a:solidFill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endParaRPr lang="nl-NL" sz="2800" dirty="0">
              <a:solidFill>
                <a:srgbClr val="142233"/>
              </a:solidFill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endParaRPr lang="nl-NL" sz="2800" dirty="0">
              <a:solidFill>
                <a:srgbClr val="142233"/>
              </a:solidFill>
            </a:endParaRPr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41415AA9-7F9F-DCF1-B97E-4F67231D8A2E}"/>
              </a:ext>
            </a:extLst>
          </p:cNvPr>
          <p:cNvSpPr txBox="1"/>
          <p:nvPr/>
        </p:nvSpPr>
        <p:spPr>
          <a:xfrm>
            <a:off x="2101058" y="1092805"/>
            <a:ext cx="10090941" cy="68018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nl-BE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sz="2800" dirty="0"/>
              <a:t>GEEN INVENTARIS GEORGANISEERD IN 2025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sz="2800" dirty="0"/>
              <a:t>Nieuw stamboek bevat momenteel : 14/12/2025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sz="2800" dirty="0"/>
              <a:t>Users / testers: 15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sz="2800" dirty="0" err="1"/>
              <a:t>Breeders</a:t>
            </a:r>
            <a:r>
              <a:rPr lang="nl-BE" sz="2800" dirty="0"/>
              <a:t>: 33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sz="2800" dirty="0"/>
              <a:t>Soorten: 19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sz="2800" dirty="0"/>
              <a:t>Aantal vogels: 172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sz="2800" dirty="0"/>
              <a:t>Koppels: 41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sz="2800" dirty="0"/>
              <a:t>Koppels MPP : 11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sz="2800" dirty="0"/>
              <a:t>Maleise PF: 64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sz="2800" dirty="0"/>
              <a:t>Germain: 13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sz="2800" dirty="0"/>
              <a:t>Rotschild: 29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sz="2800" dirty="0"/>
              <a:t>Argus: 13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dirty="0"/>
              <a:t>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BE" dirty="0"/>
          </a:p>
          <a:p>
            <a:endParaRPr lang="nl-B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5500383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37609F-B6F4-47A6-1184-24180D88DB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29A614-EBB6-5E29-9946-5A61437232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4" name="Tijdelijke aanduiding voor inhoud 13">
            <a:extLst>
              <a:ext uri="{FF2B5EF4-FFF2-40B4-BE49-F238E27FC236}">
                <a16:creationId xmlns:a16="http://schemas.microsoft.com/office/drawing/2014/main" id="{462C9AAE-8389-CD3B-81FF-569876AF76B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2489486"/>
            <a:ext cx="2590800" cy="3023616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9D27A82-0DAA-1A77-7795-A0871F06EC4D}"/>
              </a:ext>
            </a:extLst>
          </p:cNvPr>
          <p:cNvSpPr txBox="1"/>
          <p:nvPr/>
        </p:nvSpPr>
        <p:spPr>
          <a:xfrm>
            <a:off x="3048000" y="3246961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88B5E8D5-8C6B-7DD2-4AFF-76275C5D82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AE4FF745-FFD0-F1A5-40B7-A64D14B2D1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8" name="Picture 4" descr="Pheasant Print Wallpaper, Pheasant Bird Wallpaper for Modern Country Home, Pheasant Feathers Print, Kitchen Decor, Bird Wallpaper image 1">
            <a:extLst>
              <a:ext uri="{FF2B5EF4-FFF2-40B4-BE49-F238E27FC236}">
                <a16:creationId xmlns:a16="http://schemas.microsoft.com/office/drawing/2014/main" id="{46087150-7DEF-8BD3-D195-AB5C5686AC3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-779" b="27988"/>
          <a:stretch/>
        </p:blipFill>
        <p:spPr bwMode="auto">
          <a:xfrm>
            <a:off x="0" y="0"/>
            <a:ext cx="12325351" cy="88071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6474F22A-256D-4D2F-A99C-22A4769EC468}"/>
              </a:ext>
            </a:extLst>
          </p:cNvPr>
          <p:cNvSpPr/>
          <p:nvPr/>
        </p:nvSpPr>
        <p:spPr>
          <a:xfrm>
            <a:off x="2141701" y="73611"/>
            <a:ext cx="9741338" cy="831879"/>
          </a:xfrm>
          <a:prstGeom prst="rect">
            <a:avLst/>
          </a:prstGeom>
          <a:solidFill>
            <a:srgbClr val="447369"/>
          </a:solidFill>
          <a:ln>
            <a:solidFill>
              <a:srgbClr val="44736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PLANNING 2026</a:t>
            </a: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C6151615-14F2-2EE2-F3E0-9ED09A153FCA}"/>
              </a:ext>
            </a:extLst>
          </p:cNvPr>
          <p:cNvSpPr txBox="1"/>
          <p:nvPr/>
        </p:nvSpPr>
        <p:spPr>
          <a:xfrm>
            <a:off x="6858000" y="6492875"/>
            <a:ext cx="44958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BE" dirty="0"/>
              <a:t>Jaarverslag Focusgroep Pauwfazanten 2025</a:t>
            </a:r>
          </a:p>
        </p:txBody>
      </p:sp>
      <p:sp>
        <p:nvSpPr>
          <p:cNvPr id="4" name="Titel 4">
            <a:extLst>
              <a:ext uri="{FF2B5EF4-FFF2-40B4-BE49-F238E27FC236}">
                <a16:creationId xmlns:a16="http://schemas.microsoft.com/office/drawing/2014/main" id="{2C3A6EBF-0CB0-8D9D-1810-3566193C6D91}"/>
              </a:ext>
            </a:extLst>
          </p:cNvPr>
          <p:cNvSpPr txBox="1">
            <a:spLocks/>
          </p:cNvSpPr>
          <p:nvPr/>
        </p:nvSpPr>
        <p:spPr bwMode="black">
          <a:xfrm>
            <a:off x="2616101" y="1344899"/>
            <a:ext cx="8214459" cy="523392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685800" indent="-685800">
              <a:buFont typeface="Arial" panose="020B0604020202020204" pitchFamily="34" charset="0"/>
              <a:buChar char="•"/>
            </a:pPr>
            <a:endParaRPr lang="nl-NL" sz="2400" dirty="0">
              <a:solidFill>
                <a:srgbClr val="142233"/>
              </a:solidFill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endParaRPr lang="nl-NL" sz="2400" dirty="0">
              <a:solidFill>
                <a:srgbClr val="142233"/>
              </a:solidFill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endParaRPr lang="nl-NL" sz="2400" dirty="0">
              <a:solidFill>
                <a:srgbClr val="142233"/>
              </a:solidFill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endParaRPr lang="nl-NL" sz="2400" dirty="0">
              <a:solidFill>
                <a:srgbClr val="142233"/>
              </a:solidFill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endParaRPr lang="nl-NL" sz="2400" dirty="0">
              <a:solidFill>
                <a:srgbClr val="142233"/>
              </a:solidFill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endParaRPr lang="nl-NL" sz="2800" dirty="0">
              <a:solidFill>
                <a:srgbClr val="142233"/>
              </a:solidFill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endParaRPr lang="nl-NL" sz="2800" dirty="0">
              <a:solidFill>
                <a:srgbClr val="142233"/>
              </a:solidFill>
            </a:endParaRPr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0E48C29E-DCDF-FC70-1029-5AB1023585C5}"/>
              </a:ext>
            </a:extLst>
          </p:cNvPr>
          <p:cNvSpPr txBox="1"/>
          <p:nvPr/>
        </p:nvSpPr>
        <p:spPr>
          <a:xfrm>
            <a:off x="2176921" y="1475884"/>
            <a:ext cx="9364193" cy="53085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sz="2800" dirty="0"/>
              <a:t>Staat volledig in het teken van het MPP project.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sz="2800" dirty="0"/>
              <a:t>Lancering nieuw stamboomprogramma in het voorjaar van 2026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sz="2800" dirty="0"/>
              <a:t>Na resultaten MPP DNA analyses: FG PF meeting en DEMO stamboomprogramma.</a:t>
            </a:r>
            <a:endParaRPr lang="en-US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err="1"/>
              <a:t>Februari</a:t>
            </a:r>
            <a:r>
              <a:rPr lang="en-US" sz="2800" dirty="0"/>
              <a:t>: UK. CBAG (Conservation Breeding Advisory Group)</a:t>
            </a:r>
            <a:r>
              <a:rPr lang="nl-BE" sz="2800" dirty="0"/>
              <a:t>. Presentatie MPP project + DEMO  Stamboomprogramma.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sz="2800" dirty="0"/>
              <a:t>ECBG meetings…………….maand + locaties.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sz="2800" dirty="0"/>
              <a:t>Augustus: WPA DE, presentatie MPP project + DEMO  Stamboomprogramma.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sz="2800" dirty="0"/>
              <a:t>Voorbereidingen: Rothschild PF - project 2027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58121665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346</Words>
  <Application>Microsoft Office PowerPoint</Application>
  <PresentationFormat>Breedbeeld</PresentationFormat>
  <Paragraphs>80</Paragraphs>
  <Slides>6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Kantoorthema</vt:lpstr>
      <vt:lpstr>PowerPoint-presentatie</vt:lpstr>
      <vt:lpstr>PowerPoint-presentatie</vt:lpstr>
      <vt:lpstr>. 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Willy Tieleman</dc:creator>
  <cp:lastModifiedBy>Willy Tieleman</cp:lastModifiedBy>
  <cp:revision>1</cp:revision>
  <dcterms:created xsi:type="dcterms:W3CDTF">2026-05-30T13:06:46Z</dcterms:created>
  <dcterms:modified xsi:type="dcterms:W3CDTF">2026-05-30T14:19:18Z</dcterms:modified>
</cp:coreProperties>
</file>