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63" r:id="rId2"/>
    <p:sldId id="260" r:id="rId3"/>
    <p:sldId id="464" r:id="rId4"/>
    <p:sldId id="465" r:id="rId5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86" y="-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y Tieleman" userId="68f9e5fda55f5c91" providerId="LiveId" clId="{7ED39085-17AD-414A-8FD9-7BF525DBE602}"/>
    <pc:docChg chg="custSel modSld">
      <pc:chgData name="Willy Tieleman" userId="68f9e5fda55f5c91" providerId="LiveId" clId="{7ED39085-17AD-414A-8FD9-7BF525DBE602}" dt="2026-05-30T14:16:26.694" v="72" actId="478"/>
      <pc:docMkLst>
        <pc:docMk/>
      </pc:docMkLst>
      <pc:sldChg chg="delSp modSp mod">
        <pc:chgData name="Willy Tieleman" userId="68f9e5fda55f5c91" providerId="LiveId" clId="{7ED39085-17AD-414A-8FD9-7BF525DBE602}" dt="2026-05-30T14:16:06.632" v="44" actId="478"/>
        <pc:sldMkLst>
          <pc:docMk/>
          <pc:sldMk cId="3175179679" sldId="260"/>
        </pc:sldMkLst>
        <pc:spChg chg="del mod">
          <ac:chgData name="Willy Tieleman" userId="68f9e5fda55f5c91" providerId="LiveId" clId="{7ED39085-17AD-414A-8FD9-7BF525DBE602}" dt="2026-05-30T14:16:04.623" v="41"/>
          <ac:spMkLst>
            <pc:docMk/>
            <pc:sldMk cId="3175179679" sldId="260"/>
            <ac:spMk id="5" creationId="{363D1239-AE12-034F-4B6C-877D826F1B1E}"/>
          </ac:spMkLst>
        </pc:spChg>
        <pc:spChg chg="del">
          <ac:chgData name="Willy Tieleman" userId="68f9e5fda55f5c91" providerId="LiveId" clId="{7ED39085-17AD-414A-8FD9-7BF525DBE602}" dt="2026-05-30T14:16:06.632" v="44" actId="478"/>
          <ac:spMkLst>
            <pc:docMk/>
            <pc:sldMk cId="3175179679" sldId="260"/>
            <ac:spMk id="113" creationId="{95C423F0-C655-B261-6B30-BCE9B3B267FD}"/>
          </ac:spMkLst>
        </pc:spChg>
        <pc:picChg chg="del">
          <ac:chgData name="Willy Tieleman" userId="68f9e5fda55f5c91" providerId="LiveId" clId="{7ED39085-17AD-414A-8FD9-7BF525DBE602}" dt="2026-05-30T14:16:05.426" v="42" actId="478"/>
          <ac:picMkLst>
            <pc:docMk/>
            <pc:sldMk cId="3175179679" sldId="260"/>
            <ac:picMk id="2" creationId="{588F9D0E-8B66-BB01-3BD7-4DA422779C91}"/>
          </ac:picMkLst>
        </pc:picChg>
        <pc:picChg chg="del">
          <ac:chgData name="Willy Tieleman" userId="68f9e5fda55f5c91" providerId="LiveId" clId="{7ED39085-17AD-414A-8FD9-7BF525DBE602}" dt="2026-05-30T14:16:04.611" v="39" actId="478"/>
          <ac:picMkLst>
            <pc:docMk/>
            <pc:sldMk cId="3175179679" sldId="260"/>
            <ac:picMk id="4" creationId="{DBD05024-EF4B-617E-D04A-403AB8AD9F1C}"/>
          </ac:picMkLst>
        </pc:picChg>
        <pc:picChg chg="del">
          <ac:chgData name="Willy Tieleman" userId="68f9e5fda55f5c91" providerId="LiveId" clId="{7ED39085-17AD-414A-8FD9-7BF525DBE602}" dt="2026-05-30T14:16:06.034" v="43" actId="478"/>
          <ac:picMkLst>
            <pc:docMk/>
            <pc:sldMk cId="3175179679" sldId="260"/>
            <ac:picMk id="114" creationId="{0502A73C-748D-3D2E-FC3A-E981E8C40E57}"/>
          </ac:picMkLst>
        </pc:picChg>
      </pc:sldChg>
      <pc:sldChg chg="delSp modSp mod">
        <pc:chgData name="Willy Tieleman" userId="68f9e5fda55f5c91" providerId="LiveId" clId="{7ED39085-17AD-414A-8FD9-7BF525DBE602}" dt="2026-05-30T14:15:55.990" v="22" actId="478"/>
        <pc:sldMkLst>
          <pc:docMk/>
          <pc:sldMk cId="0" sldId="463"/>
        </pc:sldMkLst>
        <pc:spChg chg="del mod">
          <ac:chgData name="Willy Tieleman" userId="68f9e5fda55f5c91" providerId="LiveId" clId="{7ED39085-17AD-414A-8FD9-7BF525DBE602}" dt="2026-05-30T14:15:53.909" v="18"/>
          <ac:spMkLst>
            <pc:docMk/>
            <pc:sldMk cId="0" sldId="463"/>
            <ac:spMk id="7" creationId="{A23DFFF9-7C33-17AA-CA00-6D393C3E26CA}"/>
          </ac:spMkLst>
        </pc:spChg>
        <pc:spChg chg="del">
          <ac:chgData name="Willy Tieleman" userId="68f9e5fda55f5c91" providerId="LiveId" clId="{7ED39085-17AD-414A-8FD9-7BF525DBE602}" dt="2026-05-30T14:15:55.990" v="22" actId="478"/>
          <ac:spMkLst>
            <pc:docMk/>
            <pc:sldMk cId="0" sldId="463"/>
            <ac:spMk id="96" creationId="{00000000-0000-0000-0000-000000000000}"/>
          </ac:spMkLst>
        </pc:spChg>
        <pc:picChg chg="del">
          <ac:chgData name="Willy Tieleman" userId="68f9e5fda55f5c91" providerId="LiveId" clId="{7ED39085-17AD-414A-8FD9-7BF525DBE602}" dt="2026-05-30T14:15:54.693" v="19" actId="478"/>
          <ac:picMkLst>
            <pc:docMk/>
            <pc:sldMk cId="0" sldId="463"/>
            <ac:picMk id="4" creationId="{5DEC8AC9-40F3-4B07-2B56-71D0720D9827}"/>
          </ac:picMkLst>
        </pc:picChg>
        <pc:picChg chg="del">
          <ac:chgData name="Willy Tieleman" userId="68f9e5fda55f5c91" providerId="LiveId" clId="{7ED39085-17AD-414A-8FD9-7BF525DBE602}" dt="2026-05-30T14:15:53.902" v="16" actId="478"/>
          <ac:picMkLst>
            <pc:docMk/>
            <pc:sldMk cId="0" sldId="463"/>
            <ac:picMk id="5" creationId="{1457A654-FC3F-AFD9-E97E-6DA320277403}"/>
          </ac:picMkLst>
        </pc:picChg>
        <pc:picChg chg="del mod">
          <ac:chgData name="Willy Tieleman" userId="68f9e5fda55f5c91" providerId="LiveId" clId="{7ED39085-17AD-414A-8FD9-7BF525DBE602}" dt="2026-05-30T14:15:55.387" v="21" actId="478"/>
          <ac:picMkLst>
            <pc:docMk/>
            <pc:sldMk cId="0" sldId="463"/>
            <ac:picMk id="9" creationId="{68A7CA43-4D7B-4DBE-F326-878A0DA9C13F}"/>
          </ac:picMkLst>
        </pc:picChg>
      </pc:sldChg>
      <pc:sldChg chg="delSp modSp mod">
        <pc:chgData name="Willy Tieleman" userId="68f9e5fda55f5c91" providerId="LiveId" clId="{7ED39085-17AD-414A-8FD9-7BF525DBE602}" dt="2026-05-30T14:16:16.809" v="50" actId="478"/>
        <pc:sldMkLst>
          <pc:docMk/>
          <pc:sldMk cId="0" sldId="464"/>
        </pc:sldMkLst>
        <pc:spChg chg="del mod">
          <ac:chgData name="Willy Tieleman" userId="68f9e5fda55f5c91" providerId="LiveId" clId="{7ED39085-17AD-414A-8FD9-7BF525DBE602}" dt="2026-05-30T14:16:13.493" v="47" actId="478"/>
          <ac:spMkLst>
            <pc:docMk/>
            <pc:sldMk cId="0" sldId="464"/>
            <ac:spMk id="7" creationId="{19BFA669-68B8-648B-0859-9A9E8E896EAC}"/>
          </ac:spMkLst>
        </pc:spChg>
        <pc:spChg chg="del">
          <ac:chgData name="Willy Tieleman" userId="68f9e5fda55f5c91" providerId="LiveId" clId="{7ED39085-17AD-414A-8FD9-7BF525DBE602}" dt="2026-05-30T14:16:16.809" v="50" actId="478"/>
          <ac:spMkLst>
            <pc:docMk/>
            <pc:sldMk cId="0" sldId="464"/>
            <ac:spMk id="128" creationId="{00000000-0000-0000-0000-000000000000}"/>
          </ac:spMkLst>
        </pc:spChg>
        <pc:picChg chg="del">
          <ac:chgData name="Willy Tieleman" userId="68f9e5fda55f5c91" providerId="LiveId" clId="{7ED39085-17AD-414A-8FD9-7BF525DBE602}" dt="2026-05-30T14:16:14.859" v="48" actId="478"/>
          <ac:picMkLst>
            <pc:docMk/>
            <pc:sldMk cId="0" sldId="464"/>
            <ac:picMk id="2" creationId="{52F62D92-B9B7-C392-BB6D-45270B0FF736}"/>
          </ac:picMkLst>
        </pc:picChg>
        <pc:picChg chg="del">
          <ac:chgData name="Willy Tieleman" userId="68f9e5fda55f5c91" providerId="LiveId" clId="{7ED39085-17AD-414A-8FD9-7BF525DBE602}" dt="2026-05-30T14:16:10.067" v="45" actId="478"/>
          <ac:picMkLst>
            <pc:docMk/>
            <pc:sldMk cId="0" sldId="464"/>
            <ac:picMk id="6" creationId="{CAC06F7E-D101-95DE-2CF6-7810EC0CF6F0}"/>
          </ac:picMkLst>
        </pc:picChg>
        <pc:picChg chg="del">
          <ac:chgData name="Willy Tieleman" userId="68f9e5fda55f5c91" providerId="LiveId" clId="{7ED39085-17AD-414A-8FD9-7BF525DBE602}" dt="2026-05-30T14:16:15.886" v="49" actId="478"/>
          <ac:picMkLst>
            <pc:docMk/>
            <pc:sldMk cId="0" sldId="464"/>
            <ac:picMk id="129" creationId="{00000000-0000-0000-0000-000000000000}"/>
          </ac:picMkLst>
        </pc:picChg>
      </pc:sldChg>
      <pc:sldChg chg="delSp modSp mod">
        <pc:chgData name="Willy Tieleman" userId="68f9e5fda55f5c91" providerId="LiveId" clId="{7ED39085-17AD-414A-8FD9-7BF525DBE602}" dt="2026-05-30T14:16:26.694" v="72" actId="478"/>
        <pc:sldMkLst>
          <pc:docMk/>
          <pc:sldMk cId="0" sldId="465"/>
        </pc:sldMkLst>
        <pc:spChg chg="del mod">
          <ac:chgData name="Willy Tieleman" userId="68f9e5fda55f5c91" providerId="LiveId" clId="{7ED39085-17AD-414A-8FD9-7BF525DBE602}" dt="2026-05-30T14:16:24.415" v="69"/>
          <ac:spMkLst>
            <pc:docMk/>
            <pc:sldMk cId="0" sldId="465"/>
            <ac:spMk id="5" creationId="{168324EF-AAEA-0591-E4D1-845E881A880A}"/>
          </ac:spMkLst>
        </pc:spChg>
        <pc:spChg chg="del">
          <ac:chgData name="Willy Tieleman" userId="68f9e5fda55f5c91" providerId="LiveId" clId="{7ED39085-17AD-414A-8FD9-7BF525DBE602}" dt="2026-05-30T14:16:26.694" v="72" actId="478"/>
          <ac:spMkLst>
            <pc:docMk/>
            <pc:sldMk cId="0" sldId="465"/>
            <ac:spMk id="145" creationId="{00000000-0000-0000-0000-000000000000}"/>
          </ac:spMkLst>
        </pc:spChg>
        <pc:picChg chg="del">
          <ac:chgData name="Willy Tieleman" userId="68f9e5fda55f5c91" providerId="LiveId" clId="{7ED39085-17AD-414A-8FD9-7BF525DBE602}" dt="2026-05-30T14:16:25.313" v="70" actId="478"/>
          <ac:picMkLst>
            <pc:docMk/>
            <pc:sldMk cId="0" sldId="465"/>
            <ac:picMk id="2" creationId="{771D5042-3861-8FA1-2502-5B9B7F695BCE}"/>
          </ac:picMkLst>
        </pc:picChg>
        <pc:picChg chg="del">
          <ac:chgData name="Willy Tieleman" userId="68f9e5fda55f5c91" providerId="LiveId" clId="{7ED39085-17AD-414A-8FD9-7BF525DBE602}" dt="2026-05-30T14:16:24.409" v="67" actId="478"/>
          <ac:picMkLst>
            <pc:docMk/>
            <pc:sldMk cId="0" sldId="465"/>
            <ac:picMk id="4" creationId="{B8D2CE0F-043A-A76C-6302-372035C3C951}"/>
          </ac:picMkLst>
        </pc:picChg>
        <pc:picChg chg="del">
          <ac:chgData name="Willy Tieleman" userId="68f9e5fda55f5c91" providerId="LiveId" clId="{7ED39085-17AD-414A-8FD9-7BF525DBE602}" dt="2026-05-30T14:16:26.040" v="71" actId="478"/>
          <ac:picMkLst>
            <pc:docMk/>
            <pc:sldMk cId="0" sldId="465"/>
            <ac:picMk id="14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C0186-C8DE-4E6C-BAFE-BBC4D93F4BF6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7012E-0557-4A39-8F7A-BFD7219D8AD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77095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A809FE46-9E8D-0A64-F847-42140B556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>
            <a:extLst>
              <a:ext uri="{FF2B5EF4-FFF2-40B4-BE49-F238E27FC236}">
                <a16:creationId xmlns:a16="http://schemas.microsoft.com/office/drawing/2014/main" id="{642052A7-8581-5B74-A16D-8049FFFED5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2:notes">
            <a:extLst>
              <a:ext uri="{FF2B5EF4-FFF2-40B4-BE49-F238E27FC236}">
                <a16:creationId xmlns:a16="http://schemas.microsoft.com/office/drawing/2014/main" id="{D00F3853-1E64-6352-6323-B45A8B4D8B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>
            <a:extLst>
              <a:ext uri="{FF2B5EF4-FFF2-40B4-BE49-F238E27FC236}">
                <a16:creationId xmlns:a16="http://schemas.microsoft.com/office/drawing/2014/main" id="{C9A04896-DE24-A7A8-63F0-6B24E410536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‹#›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22484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‹#›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‹#›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4DB2EC-B468-720A-1944-43DF2FE8B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558D3EB-10FA-FF2D-C16C-0B7D69A6B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1C71E0-72BA-385C-9CF2-739A06CBF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43EB1A-D3DF-A4C8-AC28-2413F7951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EF54D0-D39F-64FE-B126-494091FBE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8873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65F9C4-D6AF-7177-DB32-9FABF9572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B043B8E-4F52-8B6F-5D60-01EC031DE8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ACA0992-B630-39EB-0A75-6B99F76CE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E8EBE0-FF2E-E51A-9963-A5E2CD124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CEF3DBB-B3D3-9410-6B2F-2F0E19B2A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67644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6A4F96B-D611-16D4-70D1-6063BAD2D9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D14DBCE-B333-6121-F4D5-FB23E7552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80CBD7-5EC0-634C-ACE3-61C275849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F28984-878A-F3AB-8C42-10C024738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006550-7794-9F58-BF60-975989D3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2502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AA1314-782D-BFEA-5F3E-0C4AACBCB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C7DCC0-F900-5D8A-E8C6-ADC0ABA41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8C409BE-93F5-BD9E-11C8-EE51E35B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C8B0AA3-6ED6-5E32-CCBC-638270E67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69A628-A1F0-14A5-5D41-F37DC5F99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236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85A667-B75A-1A80-D0AB-D40BB299E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AB1C959-65B4-C5FB-4B25-0A3EB74F3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352FADE-8A76-1809-D24B-5B23DB2D0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13D41A-A1B4-6925-38DB-162F3A877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1060C6-4C04-159B-AC59-0A502C743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71378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91D9B0-B945-25F2-89FE-C89FA4D2A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0811F3-90DE-1062-9A0B-D373749DB7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61FA2A4-4E42-8BF1-B342-977F9DCD17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BD9D387-AEF8-E13B-9287-B9EF4A093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1AFB163-B0E4-83F6-3049-AE756F56A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BDCFF52-1663-F6B6-6830-31B054683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097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7DD7E1-752E-8B9E-8ACF-6CC7A990F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A85B831-174B-E548-A7B7-D8E3427E1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CD09715-87FF-0643-8DBB-22D6B2A0D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91C1FC4-82FF-4F5A-525E-9ED313AA1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FEAC798-4363-E007-9C92-40AA66D90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34D6F09-76A1-DBF0-A1AC-01EBF8B7D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69FCFB7-57C8-3D06-F3F2-784A82F4F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D629506-81DA-7244-682B-83319F967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537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84A1A0-7BB1-BED6-5CAF-16BC6E967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017F1B5-4BC2-2402-ADC9-913FB1E4B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EB6A7B6-7365-83CA-92F7-A9B52F7EA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6DAEDFE-BEEF-7C5B-FC6D-98F7BF259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053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0AF675C-21C8-A7C6-0D84-65864316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866980D-88BF-A7EC-16C9-224F96F3C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B7A781D-D4EB-B170-14D1-9933B95FD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3299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8A88D8-B399-8B23-BC68-33CB69EAF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033991-33E0-04D9-0929-DB626A5BB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7BA0C36-3580-6C25-B326-C26EFEBC4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F7C71B8-BD38-67A1-7211-3F9B20B08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C81A1C7-BC6E-FE57-18B9-8ABFA4DE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DC99EDE-805B-7A32-F7E2-B9AC0FE85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1097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7A10A5-230D-0D62-E661-CB4E0D6CE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582FE62-4C28-6EAF-24CA-2CA4A77DCF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C627ED3-7EC0-A5E9-4C26-96DF08CB5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2FF468A-D362-80A0-A5A4-3046E81F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E11D898-12EB-55AE-49AF-6919C493C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D6E8273-DBE0-ECFE-F3ED-5D0593005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6944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C052F7C-D049-6E95-463B-67573BF7C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F495094-843D-4C51-2390-F5BC164D9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CFB8374-6C1B-0CFF-E73A-F475793115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E9490D-92B1-42B0-8856-F0545E8F1AC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3A32761-3387-FB22-37D1-79E1F92D1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5CF839-3C43-59A6-0835-E7629A4836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029B57-D45C-4741-8C87-AE2D6820BBB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51254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B2FA42-0479-24E0-72E2-48D99C1DA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51B4444-03A4-9FAA-D498-71EA997A0A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1" name="Google Shape;91;p1"/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1" descr="Pheasant Print Wallpaper, Pheasant Bird Wallpaper for Modern Country Home, Pheasant Feathers Print, Kitchen Decor, Bird Wallpaper image 1"/>
          <p:cNvPicPr preferRelativeResize="0"/>
          <p:nvPr/>
        </p:nvPicPr>
        <p:blipFill rotWithShape="1">
          <a:blip r:embed="rId3">
            <a:alphaModFix/>
          </a:blip>
          <a:srcRect r="-775" b="27990"/>
          <a:stretch/>
        </p:blipFill>
        <p:spPr>
          <a:xfrm>
            <a:off x="-88933" y="0"/>
            <a:ext cx="12369865" cy="817154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2305826" y="1962151"/>
            <a:ext cx="9981600" cy="1284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42233"/>
              </a:buClr>
              <a:buSzPct val="100000"/>
              <a:buFont typeface="Calibri"/>
              <a:buNone/>
            </a:pPr>
            <a:r>
              <a:rPr lang="nl-NL" sz="5400" b="1" dirty="0">
                <a:solidFill>
                  <a:srgbClr val="14223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3600" b="1" u="none" dirty="0">
                <a:solidFill>
                  <a:srgbClr val="142233"/>
                </a:solidFill>
                <a:latin typeface="Calibri"/>
                <a:ea typeface="Calibri"/>
                <a:cs typeface="Calibri"/>
                <a:sym typeface="Calibri"/>
              </a:rPr>
              <a:t>FOCUSGROEP</a:t>
            </a:r>
            <a:r>
              <a:rPr lang="nl-NL" sz="3600" b="1" dirty="0">
                <a:solidFill>
                  <a:srgbClr val="142233"/>
                </a:solidFill>
                <a:latin typeface="Calibri"/>
                <a:ea typeface="Calibri"/>
                <a:cs typeface="Calibri"/>
                <a:sym typeface="Calibri"/>
              </a:rPr>
              <a:t> VUURRUGFAZANTEN</a:t>
            </a:r>
            <a:br>
              <a:rPr lang="nl-NL" sz="3600" b="1" u="none" dirty="0">
                <a:solidFill>
                  <a:srgbClr val="14223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3600" b="1" u="none" dirty="0">
                <a:solidFill>
                  <a:srgbClr val="142233"/>
                </a:solidFill>
                <a:latin typeface="Calibri"/>
                <a:ea typeface="Calibri"/>
                <a:cs typeface="Calibri"/>
                <a:sym typeface="Calibri"/>
              </a:rPr>
              <a:t>STATUS december ‘25</a:t>
            </a:r>
            <a:endParaRPr sz="3600" dirty="0"/>
          </a:p>
        </p:txBody>
      </p:sp>
      <p:sp>
        <p:nvSpPr>
          <p:cNvPr id="99" name="Google Shape;99;p1"/>
          <p:cNvSpPr txBox="1"/>
          <p:nvPr/>
        </p:nvSpPr>
        <p:spPr>
          <a:xfrm>
            <a:off x="3421079" y="3126255"/>
            <a:ext cx="8500062" cy="731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F4F2"/>
              </a:buClr>
              <a:buSzPts val="3600"/>
              <a:buFont typeface="Arial"/>
              <a:buNone/>
            </a:pPr>
            <a:endParaRPr dirty="0"/>
          </a:p>
        </p:txBody>
      </p:sp>
      <p:sp>
        <p:nvSpPr>
          <p:cNvPr id="100" name="Google Shape;100;p1"/>
          <p:cNvSpPr txBox="1"/>
          <p:nvPr/>
        </p:nvSpPr>
        <p:spPr>
          <a:xfrm>
            <a:off x="2761545" y="4218127"/>
            <a:ext cx="8748283" cy="190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l"/>
            <a:r>
              <a:rPr lang="nl-NL" sz="2800" b="1" i="0" u="none" strike="noStrike" baseline="0" dirty="0">
                <a:latin typeface="Calibri-Bold"/>
              </a:rPr>
              <a:t>DNA onderzoek : bepalen verwantschap binnen de populatie in beschermd </a:t>
            </a:r>
            <a:r>
              <a:rPr lang="nl-BE" sz="2800" b="1" i="0" u="none" strike="noStrike" baseline="0" dirty="0">
                <a:latin typeface="Calibri-Bold"/>
              </a:rPr>
              <a:t>milieu.</a:t>
            </a:r>
          </a:p>
          <a:p>
            <a:pPr algn="l"/>
            <a:endParaRPr lang="nl-BE" sz="2800" b="1" i="0" u="none" strike="noStrike" baseline="0" dirty="0">
              <a:latin typeface="Calibri-Bold"/>
            </a:endParaRPr>
          </a:p>
          <a:p>
            <a:pPr algn="l"/>
            <a:r>
              <a:rPr lang="nl-NL" sz="2800" b="1" i="0" u="none" strike="noStrike" baseline="0" dirty="0">
                <a:latin typeface="Calibri-Bold"/>
              </a:rPr>
              <a:t>Op 13 stalen na : onderzoek afgerond;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98;p1"/>
          <p:cNvSpPr/>
          <p:nvPr/>
        </p:nvSpPr>
        <p:spPr>
          <a:xfrm>
            <a:off x="2041558" y="152399"/>
            <a:ext cx="10236164" cy="1091872"/>
          </a:xfrm>
          <a:prstGeom prst="rect">
            <a:avLst/>
          </a:prstGeom>
          <a:solidFill>
            <a:srgbClr val="447369"/>
          </a:solidFill>
          <a:ln w="12700" cap="flat" cmpd="sng">
            <a:solidFill>
              <a:srgbClr val="44736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nl-NL" sz="3600" b="1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Vuurrugfazanten  Project Mal. </a:t>
            </a:r>
            <a:r>
              <a:rPr lang="nl-NL" sz="3600" b="1" kern="12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kuifloze</a:t>
            </a:r>
            <a:r>
              <a:rPr lang="nl-NL" sz="3600" b="1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VR.</a:t>
            </a:r>
            <a:endParaRPr lang="nl-BE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F06E9A48-B9A1-AA09-E9C8-71C72A38A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>
            <a:extLst>
              <a:ext uri="{FF2B5EF4-FFF2-40B4-BE49-F238E27FC236}">
                <a16:creationId xmlns:a16="http://schemas.microsoft.com/office/drawing/2014/main" id="{90B014F6-50B0-6775-2531-CDDFB5DD26F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07" name="Google Shape;107;p2">
            <a:extLst>
              <a:ext uri="{FF2B5EF4-FFF2-40B4-BE49-F238E27FC236}">
                <a16:creationId xmlns:a16="http://schemas.microsoft.com/office/drawing/2014/main" id="{0D364DFF-5FC1-1E7D-E631-03D380AAD8B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08" name="Google Shape;108;p2">
            <a:extLst>
              <a:ext uri="{FF2B5EF4-FFF2-40B4-BE49-F238E27FC236}">
                <a16:creationId xmlns:a16="http://schemas.microsoft.com/office/drawing/2014/main" id="{78E5D054-CD87-2903-D01F-3E6F1AE2E5B7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>
            <a:extLst>
              <a:ext uri="{FF2B5EF4-FFF2-40B4-BE49-F238E27FC236}">
                <a16:creationId xmlns:a16="http://schemas.microsoft.com/office/drawing/2014/main" id="{4CA47CE9-D069-210F-F827-9E411644BCAB}"/>
              </a:ext>
            </a:extLst>
          </p:cNvPr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>
            <a:extLst>
              <a:ext uri="{FF2B5EF4-FFF2-40B4-BE49-F238E27FC236}">
                <a16:creationId xmlns:a16="http://schemas.microsoft.com/office/drawing/2014/main" id="{253BC493-5FDD-2FE5-3D0C-212BE3BECB32}"/>
              </a:ext>
            </a:extLst>
          </p:cNvPr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2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D0621557-93F0-B6F6-C637-A00F2B3D56A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-1" r="-1245" b="26035"/>
          <a:stretch/>
        </p:blipFill>
        <p:spPr>
          <a:xfrm>
            <a:off x="-246710" y="0"/>
            <a:ext cx="12591110" cy="9198426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">
            <a:extLst>
              <a:ext uri="{FF2B5EF4-FFF2-40B4-BE49-F238E27FC236}">
                <a16:creationId xmlns:a16="http://schemas.microsoft.com/office/drawing/2014/main" id="{7B5F2964-A774-5A9E-1CA7-D2AB49EE2159}"/>
              </a:ext>
            </a:extLst>
          </p:cNvPr>
          <p:cNvSpPr txBox="1"/>
          <p:nvPr/>
        </p:nvSpPr>
        <p:spPr>
          <a:xfrm>
            <a:off x="2265419" y="1425139"/>
            <a:ext cx="9573122" cy="4265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2500" lnSpcReduction="10000"/>
          </a:bodyPr>
          <a:lstStyle/>
          <a:p>
            <a:pPr algn="ctr"/>
            <a:r>
              <a:rPr lang="nl-BE" sz="2800" b="1" i="0" u="none" strike="noStrike" baseline="0" dirty="0">
                <a:solidFill>
                  <a:srgbClr val="142233"/>
                </a:solidFill>
                <a:latin typeface="Calibri-Bold"/>
              </a:rPr>
              <a:t>In eerste instantie</a:t>
            </a:r>
          </a:p>
          <a:p>
            <a:pPr algn="l"/>
            <a:r>
              <a:rPr lang="nl-NL" sz="2800" b="1" i="0" u="none" strike="noStrike" baseline="0" dirty="0">
                <a:solidFill>
                  <a:srgbClr val="142233"/>
                </a:solidFill>
                <a:latin typeface="Arial-BoldMT"/>
              </a:rPr>
              <a:t>• </a:t>
            </a:r>
            <a:r>
              <a:rPr lang="nl-NL" sz="2800" b="1" i="0" u="none" strike="noStrike" baseline="0" dirty="0">
                <a:solidFill>
                  <a:srgbClr val="142233"/>
                </a:solidFill>
                <a:latin typeface="Calibri-Bold"/>
              </a:rPr>
              <a:t>Samenstellen van de minst verwante koppels (op basis DNA</a:t>
            </a:r>
          </a:p>
          <a:p>
            <a:pPr algn="l"/>
            <a:r>
              <a:rPr lang="nl-BE" sz="2800" b="1" i="0" u="none" strike="noStrike" baseline="0" dirty="0">
                <a:solidFill>
                  <a:srgbClr val="142233"/>
                </a:solidFill>
                <a:latin typeface="Calibri-Bold"/>
              </a:rPr>
              <a:t>resultaat)</a:t>
            </a:r>
          </a:p>
          <a:p>
            <a:pPr algn="l"/>
            <a:r>
              <a:rPr lang="nl-NL" sz="2800" b="1" i="0" u="none" strike="noStrike" baseline="0" dirty="0">
                <a:solidFill>
                  <a:srgbClr val="142233"/>
                </a:solidFill>
                <a:latin typeface="Arial-BoldMT"/>
              </a:rPr>
              <a:t>• </a:t>
            </a:r>
            <a:r>
              <a:rPr lang="nl-NL" sz="2800" b="1" i="0" u="none" strike="noStrike" baseline="0" dirty="0">
                <a:solidFill>
                  <a:srgbClr val="142233"/>
                </a:solidFill>
                <a:latin typeface="Calibri-Bold"/>
              </a:rPr>
              <a:t>Nodige aanbevelingen geven aan de deelnemers (afgerond)</a:t>
            </a:r>
          </a:p>
          <a:p>
            <a:pPr algn="l"/>
            <a:r>
              <a:rPr lang="nl-NL" sz="2800" b="1" i="0" u="none" strike="noStrike" baseline="0" dirty="0">
                <a:solidFill>
                  <a:srgbClr val="142233"/>
                </a:solidFill>
                <a:latin typeface="Arial-BoldMT"/>
              </a:rPr>
              <a:t>• </a:t>
            </a:r>
            <a:r>
              <a:rPr lang="nl-NL" sz="2800" b="1" i="0" u="none" strike="noStrike" baseline="0" dirty="0">
                <a:solidFill>
                  <a:srgbClr val="142233"/>
                </a:solidFill>
                <a:latin typeface="Calibri-Bold"/>
              </a:rPr>
              <a:t>Opvragen geactualiseerde situatie liefhebbers </a:t>
            </a:r>
            <a:r>
              <a:rPr lang="nl-NL" sz="2800" b="1" i="0" u="none" strike="noStrike" baseline="0" dirty="0">
                <a:solidFill>
                  <a:srgbClr val="142233"/>
                </a:solidFill>
                <a:latin typeface="Arial-BoldMT"/>
              </a:rPr>
              <a:t>→ </a:t>
            </a:r>
            <a:r>
              <a:rPr lang="nl-NL" sz="2800" b="1" i="0" u="none" strike="noStrike" baseline="0" dirty="0">
                <a:solidFill>
                  <a:srgbClr val="142233"/>
                </a:solidFill>
                <a:latin typeface="Calibri-Bold"/>
              </a:rPr>
              <a:t>stamboek</a:t>
            </a:r>
          </a:p>
          <a:p>
            <a:pPr algn="l"/>
            <a:endParaRPr lang="nl-BE" sz="2800" b="1" i="0" u="none" strike="noStrike" baseline="0" dirty="0">
              <a:solidFill>
                <a:srgbClr val="142233"/>
              </a:solidFill>
              <a:latin typeface="Calibri-Bold"/>
            </a:endParaRPr>
          </a:p>
          <a:p>
            <a:pPr algn="ctr"/>
            <a:r>
              <a:rPr lang="nl-BE" sz="2800" b="1" i="0" u="none" strike="noStrike" baseline="0" dirty="0">
                <a:solidFill>
                  <a:srgbClr val="142233"/>
                </a:solidFill>
                <a:latin typeface="Calibri-Bold"/>
              </a:rPr>
              <a:t>In een later stadium</a:t>
            </a:r>
          </a:p>
          <a:p>
            <a:pPr algn="l"/>
            <a:r>
              <a:rPr lang="nl-BE" sz="2800" b="1" i="0" u="none" strike="noStrike" baseline="0" dirty="0">
                <a:solidFill>
                  <a:srgbClr val="142233"/>
                </a:solidFill>
                <a:latin typeface="Arial-BoldMT"/>
              </a:rPr>
              <a:t>○ </a:t>
            </a:r>
            <a:r>
              <a:rPr lang="nl-BE" sz="2800" b="1" i="0" u="none" strike="noStrike" baseline="0" dirty="0">
                <a:solidFill>
                  <a:srgbClr val="142233"/>
                </a:solidFill>
                <a:latin typeface="Calibri-Bold"/>
              </a:rPr>
              <a:t>ARCHIVEREN BESTANDEN BINNEN EUROPA</a:t>
            </a:r>
          </a:p>
          <a:p>
            <a:pPr algn="l"/>
            <a:r>
              <a:rPr lang="nl-NL" sz="2800" b="1" i="0" u="none" strike="noStrike" baseline="0" dirty="0">
                <a:solidFill>
                  <a:srgbClr val="142233"/>
                </a:solidFill>
                <a:latin typeface="Arial-BoldMT"/>
              </a:rPr>
              <a:t>○ </a:t>
            </a:r>
            <a:r>
              <a:rPr lang="nl-NL" sz="2800" b="1" i="0" u="none" strike="noStrike" baseline="0" dirty="0">
                <a:solidFill>
                  <a:srgbClr val="142233"/>
                </a:solidFill>
                <a:latin typeface="Calibri-Bold"/>
              </a:rPr>
              <a:t>IN KAART BRENGEN VERWANTSCHAP TUSSEN DE VERSCHILLENDE POPULATIES</a:t>
            </a:r>
          </a:p>
          <a:p>
            <a:pPr algn="l"/>
            <a:r>
              <a:rPr lang="nl-NL" sz="2800" b="1" i="0" u="none" strike="noStrike" baseline="0" dirty="0">
                <a:solidFill>
                  <a:srgbClr val="142233"/>
                </a:solidFill>
                <a:latin typeface="Arial-BoldMT"/>
              </a:rPr>
              <a:t>○ </a:t>
            </a:r>
            <a:r>
              <a:rPr lang="nl-NL" sz="2800" b="1" i="0" u="none" strike="noStrike" baseline="0" dirty="0">
                <a:solidFill>
                  <a:srgbClr val="142233"/>
                </a:solidFill>
                <a:latin typeface="Calibri-Bold"/>
              </a:rPr>
              <a:t>BEPALEN VERWANTSCHAP VAN EEN INDIVIDU BINNEN DE GROEP</a:t>
            </a:r>
            <a:endParaRPr sz="2800" b="1" i="0" u="none" strike="noStrike" cap="none" dirty="0">
              <a:solidFill>
                <a:srgbClr val="14223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>
            <a:extLst>
              <a:ext uri="{FF2B5EF4-FFF2-40B4-BE49-F238E27FC236}">
                <a16:creationId xmlns:a16="http://schemas.microsoft.com/office/drawing/2014/main" id="{78898659-5244-37BE-E8DB-F220DD56340F}"/>
              </a:ext>
            </a:extLst>
          </p:cNvPr>
          <p:cNvSpPr/>
          <p:nvPr/>
        </p:nvSpPr>
        <p:spPr>
          <a:xfrm>
            <a:off x="2139110" y="77788"/>
            <a:ext cx="9743196" cy="982224"/>
          </a:xfrm>
          <a:prstGeom prst="rect">
            <a:avLst/>
          </a:prstGeom>
          <a:solidFill>
            <a:srgbClr val="447369"/>
          </a:solidFill>
          <a:ln w="12700" cap="flat" cmpd="sng">
            <a:solidFill>
              <a:srgbClr val="44736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>
            <a:extLst>
              <a:ext uri="{FF2B5EF4-FFF2-40B4-BE49-F238E27FC236}">
                <a16:creationId xmlns:a16="http://schemas.microsoft.com/office/drawing/2014/main" id="{242ED528-CDB9-60E3-3C53-DFF3F9AF3157}"/>
              </a:ext>
            </a:extLst>
          </p:cNvPr>
          <p:cNvSpPr txBox="1"/>
          <p:nvPr/>
        </p:nvSpPr>
        <p:spPr>
          <a:xfrm>
            <a:off x="2895599" y="365124"/>
            <a:ext cx="852735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3600" b="1" dirty="0">
                <a:solidFill>
                  <a:srgbClr val="F5F4F2"/>
                </a:solidFill>
                <a:latin typeface="Calibri"/>
                <a:ea typeface="Calibri"/>
                <a:cs typeface="Calibri"/>
                <a:sym typeface="Calibri"/>
              </a:rPr>
              <a:t>DOELSTELLINGEN Project Mal. </a:t>
            </a:r>
            <a:r>
              <a:rPr lang="nl-NL" sz="3600" b="1" dirty="0" err="1">
                <a:solidFill>
                  <a:srgbClr val="F5F4F2"/>
                </a:solidFill>
                <a:latin typeface="Calibri"/>
                <a:ea typeface="Calibri"/>
                <a:cs typeface="Calibri"/>
                <a:sym typeface="Calibri"/>
              </a:rPr>
              <a:t>kuifloze</a:t>
            </a:r>
            <a:r>
              <a:rPr lang="nl-NL" sz="3600" b="1" dirty="0">
                <a:solidFill>
                  <a:srgbClr val="F5F4F2"/>
                </a:solidFill>
                <a:latin typeface="Calibri"/>
                <a:ea typeface="Calibri"/>
                <a:cs typeface="Calibri"/>
                <a:sym typeface="Calibri"/>
              </a:rPr>
              <a:t> VR.</a:t>
            </a:r>
            <a:endParaRPr dirty="0"/>
          </a:p>
        </p:txBody>
      </p:sp>
      <p:sp>
        <p:nvSpPr>
          <p:cNvPr id="117" name="Google Shape;117;p2">
            <a:extLst>
              <a:ext uri="{FF2B5EF4-FFF2-40B4-BE49-F238E27FC236}">
                <a16:creationId xmlns:a16="http://schemas.microsoft.com/office/drawing/2014/main" id="{F94950D8-6EB9-1332-2753-752FB153912F}"/>
              </a:ext>
            </a:extLst>
          </p:cNvPr>
          <p:cNvSpPr txBox="1"/>
          <p:nvPr/>
        </p:nvSpPr>
        <p:spPr>
          <a:xfrm>
            <a:off x="6264925" y="4873900"/>
            <a:ext cx="9489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5179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24" name="Google Shape;124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25" name="Google Shape;125;p3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3" descr="Pheasant Print Wallpaper, Pheasant Bird Wallpaper for Modern Country Home, Pheasant Feathers Print, Kitchen Decor, Bird Wallpaper image 1"/>
          <p:cNvPicPr preferRelativeResize="0"/>
          <p:nvPr/>
        </p:nvPicPr>
        <p:blipFill rotWithShape="1">
          <a:blip r:embed="rId3">
            <a:alphaModFix/>
          </a:blip>
          <a:srcRect r="311" b="32715"/>
          <a:stretch/>
        </p:blipFill>
        <p:spPr>
          <a:xfrm>
            <a:off x="-66675" y="-43674"/>
            <a:ext cx="12192000" cy="822893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3"/>
          <p:cNvSpPr/>
          <p:nvPr/>
        </p:nvSpPr>
        <p:spPr>
          <a:xfrm>
            <a:off x="2128756" y="43676"/>
            <a:ext cx="9753550" cy="889952"/>
          </a:xfrm>
          <a:prstGeom prst="rect">
            <a:avLst/>
          </a:prstGeom>
          <a:solidFill>
            <a:srgbClr val="447369"/>
          </a:solidFill>
          <a:ln w="12700" cap="flat" cmpd="sng">
            <a:solidFill>
              <a:srgbClr val="44736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3"/>
          <p:cNvSpPr txBox="1"/>
          <p:nvPr/>
        </p:nvSpPr>
        <p:spPr>
          <a:xfrm>
            <a:off x="3421079" y="4554497"/>
            <a:ext cx="8500062" cy="865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F4F2"/>
              </a:buClr>
              <a:buSzPts val="3600"/>
              <a:buFont typeface="Arial"/>
              <a:buNone/>
              <a:tabLst/>
              <a:defRPr/>
            </a:pPr>
            <a:r>
              <a:rPr kumimoji="0" lang="nl-NL" sz="3600" b="1" i="0" u="none" strike="noStrike" kern="0" cap="none" spc="0" normalizeH="0" baseline="0" noProof="0" dirty="0">
                <a:ln>
                  <a:noFill/>
                </a:ln>
                <a:solidFill>
                  <a:srgbClr val="F5F4F2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PAUWFAZANTEN.	POLYPLECTRON</a:t>
            </a:r>
            <a:endParaRPr kumimoji="0" sz="3600" b="1" i="0" u="none" strike="noStrike" kern="0" cap="none" spc="0" normalizeH="0" baseline="0" noProof="0" dirty="0">
              <a:ln>
                <a:noFill/>
              </a:ln>
              <a:solidFill>
                <a:srgbClr val="F5F4F2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"/>
          <p:cNvSpPr txBox="1"/>
          <p:nvPr/>
        </p:nvSpPr>
        <p:spPr>
          <a:xfrm>
            <a:off x="2981324" y="287339"/>
            <a:ext cx="608307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nl-NL" sz="3600" b="1" i="0" u="none" strike="noStrike" kern="0" cap="none" spc="0" normalizeH="0" baseline="0" noProof="0" dirty="0">
                <a:ln>
                  <a:noFill/>
                </a:ln>
                <a:solidFill>
                  <a:srgbClr val="F5F4F2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BESTAND December 2025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3" name="Google Shape;133;p3"/>
          <p:cNvSpPr txBox="1"/>
          <p:nvPr/>
        </p:nvSpPr>
        <p:spPr>
          <a:xfrm>
            <a:off x="2468724" y="2316762"/>
            <a:ext cx="9501759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/>
            <a:r>
              <a:rPr lang="nl-BE" sz="3200" b="1" i="0" u="none" strike="noStrike" baseline="0" dirty="0">
                <a:latin typeface="Calibri" panose="020F0502020204030204" pitchFamily="34" charset="0"/>
              </a:rPr>
              <a:t>MALEISE KUIFLOZE VUURRUGFAZANTEN 49</a:t>
            </a:r>
          </a:p>
          <a:p>
            <a:pPr algn="l"/>
            <a:r>
              <a:rPr lang="nl-BE" sz="3200" b="1" dirty="0">
                <a:latin typeface="Calibri" panose="020F0502020204030204" pitchFamily="34" charset="0"/>
              </a:rPr>
              <a:t> </a:t>
            </a:r>
            <a:endParaRPr lang="nl-BE" sz="3200" b="1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de-DE" sz="3200" b="1" i="0" u="none" strike="noStrike" baseline="0" dirty="0">
                <a:latin typeface="Calibri" panose="020F0502020204030204" pitchFamily="34" charset="0"/>
              </a:rPr>
              <a:t>(LOPHURA ERYTHROPHTHALMA)  10 </a:t>
            </a:r>
            <a:r>
              <a:rPr lang="de-DE" sz="3200" b="1" i="0" u="none" strike="noStrike" baseline="0" dirty="0" err="1">
                <a:latin typeface="Calibri" panose="020F0502020204030204" pitchFamily="34" charset="0"/>
              </a:rPr>
              <a:t>losse</a:t>
            </a:r>
            <a:r>
              <a:rPr lang="de-DE" sz="3200" b="1" i="0" u="none" strike="noStrike" baseline="0" dirty="0">
                <a:latin typeface="Calibri" panose="020F0502020204030204" pitchFamily="34" charset="0"/>
              </a:rPr>
              <a:t> </a:t>
            </a:r>
            <a:r>
              <a:rPr lang="de-DE" sz="3200" b="1" i="0" u="none" strike="noStrike" baseline="0" dirty="0" err="1">
                <a:latin typeface="Calibri" panose="020F0502020204030204" pitchFamily="34" charset="0"/>
              </a:rPr>
              <a:t>hanen</a:t>
            </a:r>
            <a:endParaRPr kumimoji="0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3"/>
          <p:cNvSpPr txBox="1"/>
          <p:nvPr/>
        </p:nvSpPr>
        <p:spPr>
          <a:xfrm>
            <a:off x="6531273" y="1302206"/>
            <a:ext cx="6238578" cy="1003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KWEEKKOPPELS 2025  </a:t>
            </a:r>
            <a:r>
              <a:rPr lang="nl-BE" sz="1800" b="0" i="0" u="none" strike="noStrike" baseline="0" dirty="0">
                <a:latin typeface="Calibri" panose="020F0502020204030204" pitchFamily="34" charset="0"/>
              </a:rPr>
              <a:t>(zonder jongen en verplaatsingen)</a:t>
            </a: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	   </a:t>
            </a: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41" name="Google Shape;141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42" name="Google Shape;142;p4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" name="Google Shape;144;p4" descr="Pheasant Print Wallpaper, Pheasant Bird Wallpaper for Modern Country Home, Pheasant Feathers Print, Kitchen Decor, Bird Wallpaper image 1"/>
          <p:cNvPicPr preferRelativeResize="0"/>
          <p:nvPr/>
        </p:nvPicPr>
        <p:blipFill rotWithShape="1">
          <a:blip r:embed="rId3">
            <a:alphaModFix/>
          </a:blip>
          <a:srcRect l="-1" r="-1245" b="30574"/>
          <a:stretch/>
        </p:blipFill>
        <p:spPr>
          <a:xfrm>
            <a:off x="-124971" y="1"/>
            <a:ext cx="12490538" cy="8564938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4"/>
          <p:cNvSpPr/>
          <p:nvPr/>
        </p:nvSpPr>
        <p:spPr>
          <a:xfrm>
            <a:off x="2177386" y="17603"/>
            <a:ext cx="9704919" cy="840788"/>
          </a:xfrm>
          <a:prstGeom prst="rect">
            <a:avLst/>
          </a:prstGeom>
          <a:solidFill>
            <a:srgbClr val="447369"/>
          </a:solidFill>
          <a:ln w="12700" cap="flat" cmpd="sng">
            <a:solidFill>
              <a:srgbClr val="44736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4"/>
          <p:cNvSpPr txBox="1"/>
          <p:nvPr/>
        </p:nvSpPr>
        <p:spPr>
          <a:xfrm>
            <a:off x="3421079" y="4554497"/>
            <a:ext cx="8500062" cy="865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F4F2"/>
              </a:buClr>
              <a:buSzPts val="3600"/>
              <a:buFont typeface="Arial"/>
              <a:buNone/>
              <a:tabLst/>
              <a:defRPr/>
            </a:pPr>
            <a:r>
              <a:rPr kumimoji="0" lang="nl-NL" sz="3600" b="1" i="0" u="none" strike="noStrike" kern="0" cap="none" spc="0" normalizeH="0" baseline="0" noProof="0">
                <a:ln>
                  <a:noFill/>
                </a:ln>
                <a:solidFill>
                  <a:srgbClr val="F5F4F2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PAUWFAZANTEN.	POLYPLECTRON</a:t>
            </a:r>
            <a:endParaRPr kumimoji="0" sz="3600" b="1" i="0" u="none" strike="noStrike" kern="0" cap="none" spc="0" normalizeH="0" baseline="0" noProof="0">
              <a:ln>
                <a:noFill/>
              </a:ln>
              <a:solidFill>
                <a:srgbClr val="F5F4F2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4"/>
          <p:cNvSpPr txBox="1"/>
          <p:nvPr/>
        </p:nvSpPr>
        <p:spPr>
          <a:xfrm>
            <a:off x="2673570" y="152400"/>
            <a:ext cx="911419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nl-NL" sz="2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OPMERKINGEN T.A.V. BESTANDSOPBOUW 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4"/>
          <p:cNvSpPr txBox="1"/>
          <p:nvPr/>
        </p:nvSpPr>
        <p:spPr>
          <a:xfrm>
            <a:off x="2673570" y="1546198"/>
            <a:ext cx="6117020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nl-NL" sz="3600" b="0" i="0" u="none" strike="noStrike" kern="0" cap="none" spc="0" normalizeH="0" baseline="0" noProof="0">
                <a:ln>
                  <a:noFill/>
                </a:ln>
                <a:solidFill>
                  <a:srgbClr val="1422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OPMERKINGEN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600" b="0" i="0" u="none" strike="noStrike" kern="0" cap="none" spc="0" normalizeH="0" baseline="0" noProof="0">
              <a:ln>
                <a:noFill/>
              </a:ln>
              <a:solidFill>
                <a:srgbClr val="142233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4"/>
          <p:cNvSpPr txBox="1"/>
          <p:nvPr/>
        </p:nvSpPr>
        <p:spPr>
          <a:xfrm>
            <a:off x="2180534" y="2423360"/>
            <a:ext cx="9789950" cy="353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/>
            <a:r>
              <a:rPr lang="nl-NL" sz="2800" b="1" i="0" u="none" strike="noStrike" baseline="0" dirty="0">
                <a:latin typeface="Calibri-Bold"/>
              </a:rPr>
              <a:t>- SAMENWERKING MET DE DIERENTUINEN blijven uitbouwen</a:t>
            </a:r>
          </a:p>
          <a:p>
            <a:pPr algn="l"/>
            <a:r>
              <a:rPr lang="nl-NL" sz="2800" b="1" i="0" u="none" strike="noStrike" baseline="0" dirty="0">
                <a:latin typeface="Arial-BoldMT"/>
              </a:rPr>
              <a:t>→ </a:t>
            </a:r>
            <a:r>
              <a:rPr lang="nl-NL" sz="2800" b="1" i="0" u="none" strike="noStrike" baseline="0" dirty="0">
                <a:latin typeface="Calibri-Bold"/>
              </a:rPr>
              <a:t>2 kweekkoppels + losse haan afgestaan aan de zoo van Antwerpen ter ondersteuning van hun EEP programma.</a:t>
            </a:r>
          </a:p>
          <a:p>
            <a:pPr algn="l"/>
            <a:endParaRPr lang="nl-NL" sz="2800" b="1" i="0" u="none" strike="noStrike" baseline="0" dirty="0">
              <a:latin typeface="Calibri-Bold"/>
            </a:endParaRPr>
          </a:p>
          <a:p>
            <a:pPr marL="457200" indent="-457200" algn="l">
              <a:buFontTx/>
              <a:buChar char="-"/>
            </a:pPr>
            <a:r>
              <a:rPr lang="nl-NL" sz="2800" b="1" i="0" u="none" strike="noStrike" baseline="0" dirty="0">
                <a:latin typeface="Calibri-Bold"/>
              </a:rPr>
              <a:t>VERENONDERZOEK BIJ DE BORNEO KUIFLOZE VUURRUG (stalen van </a:t>
            </a:r>
            <a:r>
              <a:rPr lang="nl-NL" sz="2800" b="1" i="0" u="none" strike="noStrike" baseline="0" dirty="0" err="1">
                <a:latin typeface="Calibri-Bold"/>
              </a:rPr>
              <a:t>Prigen</a:t>
            </a:r>
            <a:r>
              <a:rPr lang="nl-NL" sz="2800" b="1" i="0" u="none" strike="noStrike" baseline="0" dirty="0">
                <a:latin typeface="Calibri-Bold"/>
              </a:rPr>
              <a:t>/Java)</a:t>
            </a:r>
          </a:p>
          <a:p>
            <a:pPr marL="457200" indent="-457200" algn="l">
              <a:buFontTx/>
              <a:buChar char="-"/>
            </a:pPr>
            <a:endParaRPr lang="nl-NL" sz="2800" b="1" i="0" u="none" strike="noStrike" baseline="0" dirty="0">
              <a:latin typeface="Calibri-Bold"/>
            </a:endParaRPr>
          </a:p>
          <a:p>
            <a:pPr algn="l"/>
            <a:r>
              <a:rPr lang="nl-NL" sz="2800" b="1" i="0" u="none" strike="noStrike" baseline="0" dirty="0">
                <a:latin typeface="Calibri-Bold"/>
              </a:rPr>
              <a:t>—&gt; nazicht eventuele hybridisatie in de Europese collectie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Breedbeeld</PresentationFormat>
  <Paragraphs>34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2" baseType="lpstr">
      <vt:lpstr>Aptos</vt:lpstr>
      <vt:lpstr>Aptos Display</vt:lpstr>
      <vt:lpstr>Arial</vt:lpstr>
      <vt:lpstr>Arial-BoldMT</vt:lpstr>
      <vt:lpstr>Calibri</vt:lpstr>
      <vt:lpstr>Calibri-Bold</vt:lpstr>
      <vt:lpstr>Times New Roman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Willy Tieleman</dc:creator>
  <cp:lastModifiedBy>Willy Tieleman</cp:lastModifiedBy>
  <cp:revision>1</cp:revision>
  <dcterms:created xsi:type="dcterms:W3CDTF">2026-05-30T13:10:43Z</dcterms:created>
  <dcterms:modified xsi:type="dcterms:W3CDTF">2026-05-30T14:16:35Z</dcterms:modified>
</cp:coreProperties>
</file>